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7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26.xml" ContentType="application/vnd.openxmlformats-officedocument.presentationml.slideLayout+xml"/>
  <Override PartName="/ppt/slides/slide36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43.xml" ContentType="application/vnd.openxmlformats-officedocument.presentationml.slid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16.xml" ContentType="application/vnd.openxmlformats-officedocument.presentationml.slide+xml"/>
  <Override PartName="/ppt/slideLayouts/slideLayout34.xml" ContentType="application/vnd.openxmlformats-officedocument.presentationml.slideLayout+xml"/>
  <Override PartName="/ppt/slides/slide41.xml" ContentType="application/vnd.openxmlformats-officedocument.presentationml.slide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Layouts/slideLayout35.xml" ContentType="application/vnd.openxmlformats-officedocument.presentationml.slideLayout+xml"/>
  <Override PartName="/ppt/viewProps.xml" ContentType="application/vnd.openxmlformats-officedocument.presentationml.viewProps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12192000" cy="6858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12" d="112"/>
          <a:sy n="108" d="115"/>
        </p:scale>
        <p:origin x="47" y="114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presProps" Target="presProps.xml" /><Relationship Id="rId51" Type="http://schemas.openxmlformats.org/officeDocument/2006/relationships/tableStyles" Target="tableStyles.xml" /><Relationship Id="rId52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итульный слайд" preserve="0" showMasterPhAnim="0" type="tx" userDrawn="1">
  <p:cSld name="TITLE_AND_BODY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 bwMode="auto">
          <a:xfrm>
            <a:off x="3066459" y="-1"/>
            <a:ext cx="9141308" cy="6857985"/>
          </a:xfrm>
          <a:custGeom>
            <a:avLst/>
            <a:gdLst/>
            <a:ahLst/>
            <a:cxnLst/>
            <a:rect l="l" t="t" r="r" b="b"/>
            <a:pathLst>
              <a:path w="21600" h="21600" fill="norm" stroke="1" extrusionOk="0">
                <a:moveTo>
                  <a:pt x="0" y="0"/>
                </a:moveTo>
                <a:lnTo>
                  <a:pt x="5247" y="0"/>
                </a:lnTo>
                <a:lnTo>
                  <a:pt x="5264" y="224"/>
                </a:lnTo>
                <a:cubicBezTo>
                  <a:pt x="6034" y="8449"/>
                  <a:pt x="9024" y="14784"/>
                  <a:pt x="12452" y="15686"/>
                </a:cubicBezTo>
                <a:lnTo>
                  <a:pt x="12452" y="0"/>
                </a:lnTo>
                <a:lnTo>
                  <a:pt x="17681" y="0"/>
                </a:lnTo>
                <a:lnTo>
                  <a:pt x="17681" y="8069"/>
                </a:lnTo>
                <a:cubicBezTo>
                  <a:pt x="19007" y="7754"/>
                  <a:pt x="20229" y="6910"/>
                  <a:pt x="21286" y="5755"/>
                </a:cubicBezTo>
                <a:lnTo>
                  <a:pt x="21600" y="5388"/>
                </a:lnTo>
                <a:lnTo>
                  <a:pt x="21600" y="16444"/>
                </a:lnTo>
                <a:lnTo>
                  <a:pt x="21392" y="16258"/>
                </a:lnTo>
                <a:cubicBezTo>
                  <a:pt x="20401" y="15447"/>
                  <a:pt x="19187" y="14840"/>
                  <a:pt x="17681" y="14562"/>
                </a:cubicBezTo>
                <a:lnTo>
                  <a:pt x="17681" y="21600"/>
                </a:lnTo>
                <a:lnTo>
                  <a:pt x="9354" y="21600"/>
                </a:lnTo>
                <a:lnTo>
                  <a:pt x="9304" y="21566"/>
                </a:lnTo>
                <a:cubicBezTo>
                  <a:pt x="4189" y="17853"/>
                  <a:pt x="1138" y="10154"/>
                  <a:pt x="127" y="12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51" name="Google Shape;51;p9"/>
          <p:cNvSpPr txBox="1"/>
          <p:nvPr>
            <p:ph type="body" idx="1"/>
          </p:nvPr>
        </p:nvSpPr>
        <p:spPr bwMode="auto">
          <a:xfrm>
            <a:off x="658812" y="3307438"/>
            <a:ext cx="1022400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0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−"/>
              <a:defRPr sz="2000">
                <a:solidFill>
                  <a:srgbClr val="FFFFF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000">
                <a:solidFill>
                  <a:srgbClr val="FFFFF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0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 bwMode="auto">
          <a:xfrm>
            <a:off x="622261" y="1052209"/>
            <a:ext cx="10220326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53" name="Google Shape;53;p9"/>
          <p:cNvGrpSpPr/>
          <p:nvPr/>
        </p:nvGrpSpPr>
        <p:grpSpPr bwMode="auto">
          <a:xfrm>
            <a:off x="658069" y="5503762"/>
            <a:ext cx="697015" cy="697015"/>
            <a:chOff x="-2" y="-2"/>
            <a:chExt cx="697014" cy="697014"/>
          </a:xfrm>
        </p:grpSpPr>
        <p:grpSp>
          <p:nvGrpSpPr>
            <p:cNvPr id="54" name="Google Shape;54;p9"/>
            <p:cNvGrpSpPr/>
            <p:nvPr/>
          </p:nvGrpSpPr>
          <p:grpSpPr bwMode="auto">
            <a:xfrm>
              <a:off x="-2" y="-2"/>
              <a:ext cx="697014" cy="697014"/>
              <a:chOff x="-1" y="-1"/>
              <a:chExt cx="697012" cy="697012"/>
            </a:xfrm>
          </p:grpSpPr>
          <p:sp>
            <p:nvSpPr>
              <p:cNvPr id="55" name="Google Shape;55;p9"/>
              <p:cNvSpPr/>
              <p:nvPr/>
            </p:nvSpPr>
            <p:spPr bwMode="auto">
              <a:xfrm>
                <a:off x="-1" y="-1"/>
                <a:ext cx="697012" cy="6970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  <a:defRPr/>
                </a:pPr>
                <a:endParaRPr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</a:endParaRPr>
              </a:p>
            </p:txBody>
          </p:sp>
          <p:sp>
            <p:nvSpPr>
              <p:cNvPr id="56" name="Google Shape;56;p9"/>
              <p:cNvSpPr/>
              <p:nvPr/>
            </p:nvSpPr>
            <p:spPr bwMode="auto">
              <a:xfrm>
                <a:off x="117621" y="212008"/>
                <a:ext cx="464966" cy="29013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  <a:defRPr/>
                </a:pPr>
                <a:endParaRPr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</a:endParaRPr>
              </a:p>
            </p:txBody>
          </p:sp>
        </p:grpSp>
        <p:sp>
          <p:nvSpPr>
            <p:cNvPr id="57" name="Google Shape;57;p9"/>
            <p:cNvSpPr/>
            <p:nvPr/>
          </p:nvSpPr>
          <p:spPr bwMode="auto">
            <a:xfrm>
              <a:off x="117472" y="211699"/>
              <a:ext cx="463248" cy="290798"/>
            </a:xfrm>
            <a:custGeom>
              <a:avLst/>
              <a:gdLst/>
              <a:ahLst/>
              <a:cxnLst/>
              <a:rect l="l" t="t" r="r" b="b"/>
              <a:pathLst>
                <a:path w="21565" h="21575" fill="norm" stroke="1" extrusionOk="0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  <a:defRPr/>
              </a:pP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endParaRPr>
            </a:p>
          </p:txBody>
        </p:sp>
      </p:grpSp>
      <p:sp>
        <p:nvSpPr>
          <p:cNvPr id="58" name="Google Shape;58;p9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 слайд" preserve="0" showMasterPhAnim="0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+ текст" preserve="0" showMasterPhAnim="0" userDrawn="1">
  <p:cSld name="Заголовок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body" idx="1"/>
          </p:nvPr>
        </p:nvSpPr>
        <p:spPr bwMode="auto">
          <a:xfrm>
            <a:off x="671512" y="1773238"/>
            <a:ext cx="10861676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 bwMode="auto"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" name="Google Shape;105;p19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+ объект" preserve="0" showMasterPhAnim="0" userDrawn="1">
  <p:cSld name="Заголовок +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body" idx="1"/>
          </p:nvPr>
        </p:nvSpPr>
        <p:spPr bwMode="auto">
          <a:xfrm>
            <a:off x="658812" y="1773238"/>
            <a:ext cx="10874375" cy="44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 bwMode="auto"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" name="Google Shape;109;p20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в 2 строки + объект" preserve="0" showMasterPhAnim="0" userDrawn="1">
  <p:cSld name="Заголовок в 2 строки +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body" idx="1"/>
          </p:nvPr>
        </p:nvSpPr>
        <p:spPr bwMode="auto">
          <a:xfrm>
            <a:off x="6311901" y="692150"/>
            <a:ext cx="5208587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−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" name="Google Shape;112;p21"/>
          <p:cNvSpPr txBox="1"/>
          <p:nvPr>
            <p:ph type="body" idx="2"/>
          </p:nvPr>
        </p:nvSpPr>
        <p:spPr bwMode="auto">
          <a:xfrm>
            <a:off x="671512" y="2040888"/>
            <a:ext cx="5424489" cy="415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 bwMode="auto">
          <a:xfrm>
            <a:off x="677333" y="692150"/>
            <a:ext cx="5418668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" name="Google Shape;114;p21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+ 2 объекта" preserve="0" showMasterPhAnim="0" userDrawn="1">
  <p:cSld name="Заголовок + 2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body" idx="1"/>
          </p:nvPr>
        </p:nvSpPr>
        <p:spPr bwMode="auto">
          <a:xfrm>
            <a:off x="677333" y="1773238"/>
            <a:ext cx="5317066" cy="442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 bwMode="auto"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" name="Google Shape;118;p22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+ список" preserve="0" showMasterPhAnim="0" userDrawn="1">
  <p:cSld name="Заголовок + спис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body" idx="1"/>
          </p:nvPr>
        </p:nvSpPr>
        <p:spPr bwMode="auto">
          <a:xfrm>
            <a:off x="6096000" y="692151"/>
            <a:ext cx="5437187" cy="550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 bwMode="auto">
          <a:xfrm>
            <a:off x="677333" y="692150"/>
            <a:ext cx="5165528" cy="64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" name="Google Shape;122;p23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2_Заголовок + текст в две колонки" preserve="0" showMasterPhAnim="0" userDrawn="1">
  <p:cSld name="2_Заголовок + текст в две колон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body" idx="1"/>
          </p:nvPr>
        </p:nvSpPr>
        <p:spPr bwMode="auto">
          <a:xfrm>
            <a:off x="677333" y="1773238"/>
            <a:ext cx="5304366" cy="442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" name="Google Shape;125;p24"/>
          <p:cNvSpPr txBox="1"/>
          <p:nvPr>
            <p:ph type="body" idx="2"/>
          </p:nvPr>
        </p:nvSpPr>
        <p:spPr bwMode="auto">
          <a:xfrm>
            <a:off x="6228824" y="1773239"/>
            <a:ext cx="5304364" cy="442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 bwMode="auto"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" name="Google Shape;127;p24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 фактоид" preserve="0" showMasterPhAnim="0" userDrawn="1">
  <p:cSld name="1 фактои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Рисунок 100"/>
          <p:cNvPicPr/>
          <p:nvPr/>
        </p:nvPicPr>
        <p:blipFill>
          <a:blip r:embed="rId2">
            <a:alphaModFix/>
          </a:blip>
          <a:srcRect l="34451" t="19158" r="15831" b="18805"/>
          <a:stretch/>
        </p:blipFill>
        <p:spPr bwMode="auto">
          <a:xfrm>
            <a:off x="5939755" y="-1"/>
            <a:ext cx="625224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type="body" idx="1"/>
          </p:nvPr>
        </p:nvSpPr>
        <p:spPr bwMode="auto">
          <a:xfrm>
            <a:off x="658812" y="4363180"/>
            <a:ext cx="10224001" cy="52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2pPr>
            <a:lvl3pPr marL="1371600" lvl="2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−"/>
              <a:defRPr sz="2400"/>
            </a:lvl3pPr>
            <a:lvl4pPr marL="1828800" lvl="3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4pPr>
            <a:lvl5pPr marL="2286000" lvl="4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" name="Google Shape;131;p25"/>
          <p:cNvSpPr txBox="1"/>
          <p:nvPr>
            <p:ph type="body" idx="2"/>
          </p:nvPr>
        </p:nvSpPr>
        <p:spPr bwMode="auto">
          <a:xfrm>
            <a:off x="671512" y="1773238"/>
            <a:ext cx="10224001" cy="240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864"/>
              <a:buFont typeface="Play"/>
              <a:buNone/>
              <a:defRPr sz="15850" b="1">
                <a:latin typeface="Play"/>
                <a:ea typeface="Play"/>
                <a:cs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" name="Google Shape;132;p25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2 фактоида" preserve="0" showMasterPhAnim="0" userDrawn="1">
  <p:cSld name="2 фактои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4" name="Google Shape;134;p26" descr="Рисунок 12"/>
          <p:cNvPicPr/>
          <p:nvPr/>
        </p:nvPicPr>
        <p:blipFill>
          <a:blip r:embed="rId2">
            <a:alphaModFix/>
          </a:blip>
          <a:srcRect l="34451" t="19158" r="15831" b="18805"/>
          <a:stretch/>
        </p:blipFill>
        <p:spPr bwMode="auto">
          <a:xfrm>
            <a:off x="5939755" y="-1"/>
            <a:ext cx="625224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/>
          <p:nvPr>
            <p:ph type="body" idx="1"/>
          </p:nvPr>
        </p:nvSpPr>
        <p:spPr bwMode="auto">
          <a:xfrm>
            <a:off x="672853" y="3878708"/>
            <a:ext cx="8131145" cy="176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None/>
              <a:defRPr sz="11500" b="1">
                <a:latin typeface="Play"/>
                <a:ea typeface="Play"/>
                <a:cs typeface="Play"/>
              </a:defRPr>
            </a:lvl1pPr>
            <a:lvl2pPr marL="914400" lvl="1" indent="-9588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Char char="•"/>
              <a:defRPr sz="11500" b="1">
                <a:latin typeface="Play"/>
                <a:ea typeface="Play"/>
                <a:cs typeface="Play"/>
              </a:defRPr>
            </a:lvl2pPr>
            <a:lvl3pPr marL="1371600" lvl="2" indent="-9588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Char char="−"/>
              <a:defRPr sz="11500" b="1">
                <a:latin typeface="Play"/>
                <a:ea typeface="Play"/>
                <a:cs typeface="Play"/>
              </a:defRPr>
            </a:lvl3pPr>
            <a:lvl4pPr marL="1828800" lvl="3" indent="-9588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Char char="•"/>
              <a:defRPr sz="11500" b="1">
                <a:latin typeface="Play"/>
                <a:ea typeface="Play"/>
                <a:cs typeface="Play"/>
              </a:defRPr>
            </a:lvl4pPr>
            <a:lvl5pPr marL="2286000" lvl="4" indent="-9588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Char char="•"/>
              <a:defRPr sz="11500" b="1">
                <a:latin typeface="Play"/>
                <a:ea typeface="Play"/>
                <a:cs typeface="Play"/>
              </a:defRPr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" name="Google Shape;136;p26"/>
          <p:cNvSpPr txBox="1"/>
          <p:nvPr>
            <p:ph type="body" idx="2"/>
          </p:nvPr>
        </p:nvSpPr>
        <p:spPr bwMode="auto">
          <a:xfrm>
            <a:off x="672852" y="5715425"/>
            <a:ext cx="8131144" cy="48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" name="Google Shape;137;p26"/>
          <p:cNvSpPr txBox="1"/>
          <p:nvPr>
            <p:ph type="body" idx="3"/>
          </p:nvPr>
        </p:nvSpPr>
        <p:spPr bwMode="auto">
          <a:xfrm>
            <a:off x="671514" y="1045517"/>
            <a:ext cx="8131144" cy="176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Play"/>
              <a:buNone/>
              <a:defRPr sz="11500" b="1">
                <a:latin typeface="Play"/>
                <a:ea typeface="Play"/>
                <a:cs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" name="Google Shape;138;p26"/>
          <p:cNvSpPr txBox="1"/>
          <p:nvPr>
            <p:ph type="body" idx="4"/>
          </p:nvPr>
        </p:nvSpPr>
        <p:spPr bwMode="auto">
          <a:xfrm>
            <a:off x="671512" y="2882234"/>
            <a:ext cx="8131145" cy="48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" name="Google Shape;139;p26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2 фактоида + текст" preserve="0" showMasterPhAnim="0" userDrawn="1">
  <p:cSld name="2 фактоида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body" idx="1"/>
          </p:nvPr>
        </p:nvSpPr>
        <p:spPr bwMode="auto">
          <a:xfrm>
            <a:off x="671514" y="1773238"/>
            <a:ext cx="5135728" cy="442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" name="Google Shape;142;p27"/>
          <p:cNvSpPr txBox="1"/>
          <p:nvPr>
            <p:ph type="title"/>
          </p:nvPr>
        </p:nvSpPr>
        <p:spPr bwMode="auto"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" name="Google Shape;143;p27"/>
          <p:cNvSpPr txBox="1"/>
          <p:nvPr>
            <p:ph type="body" idx="2"/>
          </p:nvPr>
        </p:nvSpPr>
        <p:spPr bwMode="auto">
          <a:xfrm>
            <a:off x="6097339" y="3864033"/>
            <a:ext cx="5417328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sz="7150" b="1">
                <a:latin typeface="Play"/>
                <a:ea typeface="Play"/>
                <a:cs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" name="Google Shape;144;p27"/>
          <p:cNvSpPr txBox="1"/>
          <p:nvPr>
            <p:ph type="body" idx="3"/>
          </p:nvPr>
        </p:nvSpPr>
        <p:spPr bwMode="auto">
          <a:xfrm>
            <a:off x="6097337" y="5058095"/>
            <a:ext cx="5417328" cy="3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" name="Google Shape;145;p27"/>
          <p:cNvSpPr txBox="1"/>
          <p:nvPr>
            <p:ph type="body" idx="4"/>
          </p:nvPr>
        </p:nvSpPr>
        <p:spPr bwMode="auto">
          <a:xfrm>
            <a:off x="6096000" y="1773238"/>
            <a:ext cx="5417328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sz="7150" b="1">
                <a:latin typeface="Play"/>
                <a:ea typeface="Play"/>
                <a:cs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6" name="Google Shape;146;p27"/>
          <p:cNvSpPr txBox="1"/>
          <p:nvPr>
            <p:ph type="body" idx="5"/>
          </p:nvPr>
        </p:nvSpPr>
        <p:spPr bwMode="auto">
          <a:xfrm>
            <a:off x="6096000" y="2967300"/>
            <a:ext cx="5417328" cy="3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" name="Google Shape;147;p27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одержание" preserve="0" showMasterPhAnim="0" userDrawn="1">
  <p:cSld name="Содержа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 bwMode="auto">
          <a:xfrm>
            <a:off x="677333" y="692150"/>
            <a:ext cx="2681817" cy="64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10"/>
          <p:cNvSpPr txBox="1"/>
          <p:nvPr>
            <p:ph type="body" idx="1"/>
          </p:nvPr>
        </p:nvSpPr>
        <p:spPr bwMode="auto">
          <a:xfrm>
            <a:off x="4043362" y="692150"/>
            <a:ext cx="7489826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  <a:defRPr sz="2400"/>
            </a:lvl1pPr>
            <a:lvl2pPr marL="914400" lvl="1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2pPr>
            <a:lvl3pPr marL="1371600" lvl="2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−"/>
              <a:defRPr sz="2400"/>
            </a:lvl3pPr>
            <a:lvl4pPr marL="1828800" lvl="3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4pPr>
            <a:lvl5pPr marL="2286000" lvl="4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400"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10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 фактоида" preserve="0" showMasterPhAnim="0" userDrawn="1">
  <p:cSld name="4 фактои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body" idx="1"/>
          </p:nvPr>
        </p:nvSpPr>
        <p:spPr bwMode="auto">
          <a:xfrm>
            <a:off x="6097339" y="3864033"/>
            <a:ext cx="5417328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None/>
              <a:defRPr sz="8800" b="1">
                <a:latin typeface="Play"/>
                <a:ea typeface="Play"/>
                <a:cs typeface="Play"/>
              </a:defRPr>
            </a:lvl1pPr>
            <a:lvl2pPr marL="914400" lvl="1" indent="-787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Char char="•"/>
              <a:defRPr sz="8800" b="1">
                <a:latin typeface="Play"/>
                <a:ea typeface="Play"/>
                <a:cs typeface="Play"/>
              </a:defRPr>
            </a:lvl2pPr>
            <a:lvl3pPr marL="1371600" lvl="2" indent="-787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Char char="−"/>
              <a:defRPr sz="8800" b="1">
                <a:latin typeface="Play"/>
                <a:ea typeface="Play"/>
                <a:cs typeface="Play"/>
              </a:defRPr>
            </a:lvl3pPr>
            <a:lvl4pPr marL="1828800" lvl="3" indent="-787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Char char="•"/>
              <a:defRPr sz="8800" b="1">
                <a:latin typeface="Play"/>
                <a:ea typeface="Play"/>
                <a:cs typeface="Play"/>
              </a:defRPr>
            </a:lvl4pPr>
            <a:lvl5pPr marL="2286000" lvl="4" indent="-787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Play"/>
              <a:buChar char="•"/>
              <a:defRPr sz="8800" b="1">
                <a:latin typeface="Play"/>
                <a:ea typeface="Play"/>
                <a:cs typeface="Play"/>
              </a:defRPr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" name="Google Shape;150;p28"/>
          <p:cNvSpPr txBox="1"/>
          <p:nvPr>
            <p:ph type="body" idx="2"/>
          </p:nvPr>
        </p:nvSpPr>
        <p:spPr bwMode="auto">
          <a:xfrm>
            <a:off x="6097337" y="5058095"/>
            <a:ext cx="5417328" cy="3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" name="Google Shape;151;p28"/>
          <p:cNvSpPr txBox="1"/>
          <p:nvPr>
            <p:ph type="body" idx="3"/>
          </p:nvPr>
        </p:nvSpPr>
        <p:spPr bwMode="auto">
          <a:xfrm>
            <a:off x="6096000" y="1773238"/>
            <a:ext cx="5417328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sz="7150" b="1">
                <a:latin typeface="Play"/>
                <a:ea typeface="Play"/>
                <a:cs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" name="Google Shape;152;p28"/>
          <p:cNvSpPr txBox="1"/>
          <p:nvPr>
            <p:ph type="body" idx="4"/>
          </p:nvPr>
        </p:nvSpPr>
        <p:spPr bwMode="auto">
          <a:xfrm>
            <a:off x="6096000" y="2967300"/>
            <a:ext cx="5417328" cy="3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" name="Google Shape;153;p28"/>
          <p:cNvSpPr txBox="1"/>
          <p:nvPr>
            <p:ph type="body" idx="5"/>
          </p:nvPr>
        </p:nvSpPr>
        <p:spPr bwMode="auto">
          <a:xfrm>
            <a:off x="680011" y="3864033"/>
            <a:ext cx="5239527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sz="7150" b="1">
                <a:latin typeface="Play"/>
                <a:ea typeface="Play"/>
                <a:cs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" name="Google Shape;154;p28"/>
          <p:cNvSpPr txBox="1"/>
          <p:nvPr>
            <p:ph type="body" idx="6"/>
          </p:nvPr>
        </p:nvSpPr>
        <p:spPr bwMode="auto">
          <a:xfrm>
            <a:off x="680010" y="5058095"/>
            <a:ext cx="5239527" cy="3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" name="Google Shape;155;p28"/>
          <p:cNvSpPr txBox="1"/>
          <p:nvPr>
            <p:ph type="body" idx="7"/>
          </p:nvPr>
        </p:nvSpPr>
        <p:spPr bwMode="auto">
          <a:xfrm>
            <a:off x="678672" y="1773238"/>
            <a:ext cx="5239527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128"/>
              <a:buFont typeface="Play"/>
              <a:buNone/>
              <a:defRPr sz="7150" b="1">
                <a:latin typeface="Play"/>
                <a:ea typeface="Play"/>
                <a:cs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" name="Google Shape;156;p28"/>
          <p:cNvSpPr txBox="1"/>
          <p:nvPr>
            <p:ph type="body" idx="8"/>
          </p:nvPr>
        </p:nvSpPr>
        <p:spPr bwMode="auto">
          <a:xfrm>
            <a:off x="678672" y="2967300"/>
            <a:ext cx="5239527" cy="3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" name="Google Shape;157;p28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 фактоида + текст" preserve="0" showMasterPhAnim="0" userDrawn="1">
  <p:cSld name="4 фактоида +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body" idx="1"/>
          </p:nvPr>
        </p:nvSpPr>
        <p:spPr bwMode="auto">
          <a:xfrm>
            <a:off x="5345017" y="617219"/>
            <a:ext cx="2779201" cy="92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2pPr>
            <a:lvl3pPr marL="1371600" lvl="2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−"/>
              <a:defRPr sz="5400"/>
            </a:lvl3pPr>
            <a:lvl4pPr marL="1828800" lvl="3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4pPr>
            <a:lvl5pPr marL="2286000" lvl="4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" name="Google Shape;160;p29"/>
          <p:cNvSpPr txBox="1"/>
          <p:nvPr>
            <p:ph type="body" idx="2"/>
          </p:nvPr>
        </p:nvSpPr>
        <p:spPr bwMode="auto">
          <a:xfrm>
            <a:off x="5345017" y="1620441"/>
            <a:ext cx="277920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1" name="Google Shape;161;p29"/>
          <p:cNvSpPr txBox="1"/>
          <p:nvPr>
            <p:ph type="body" idx="3"/>
          </p:nvPr>
        </p:nvSpPr>
        <p:spPr bwMode="auto">
          <a:xfrm>
            <a:off x="5345017" y="2680785"/>
            <a:ext cx="2779202" cy="92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29"/>
          <p:cNvSpPr txBox="1"/>
          <p:nvPr>
            <p:ph type="body" idx="4"/>
          </p:nvPr>
        </p:nvSpPr>
        <p:spPr bwMode="auto">
          <a:xfrm>
            <a:off x="5345017" y="3684007"/>
            <a:ext cx="2779201" cy="49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" name="Google Shape;163;p29"/>
          <p:cNvSpPr txBox="1"/>
          <p:nvPr>
            <p:ph type="body" idx="5"/>
          </p:nvPr>
        </p:nvSpPr>
        <p:spPr bwMode="auto">
          <a:xfrm>
            <a:off x="8424464" y="617219"/>
            <a:ext cx="2779201" cy="92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" name="Google Shape;164;p29"/>
          <p:cNvSpPr txBox="1"/>
          <p:nvPr>
            <p:ph type="body" idx="6"/>
          </p:nvPr>
        </p:nvSpPr>
        <p:spPr bwMode="auto">
          <a:xfrm>
            <a:off x="8424463" y="1620441"/>
            <a:ext cx="2779201" cy="49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" name="Google Shape;165;p29"/>
          <p:cNvSpPr txBox="1"/>
          <p:nvPr>
            <p:ph type="body" idx="7"/>
          </p:nvPr>
        </p:nvSpPr>
        <p:spPr bwMode="auto">
          <a:xfrm>
            <a:off x="8424464" y="2680785"/>
            <a:ext cx="2779201" cy="92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" name="Google Shape;166;p29"/>
          <p:cNvSpPr txBox="1"/>
          <p:nvPr>
            <p:ph type="body" idx="8"/>
          </p:nvPr>
        </p:nvSpPr>
        <p:spPr bwMode="auto">
          <a:xfrm>
            <a:off x="8424463" y="3684007"/>
            <a:ext cx="2779201" cy="49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" name="Google Shape;167;p29"/>
          <p:cNvSpPr txBox="1"/>
          <p:nvPr>
            <p:ph type="body" idx="9"/>
          </p:nvPr>
        </p:nvSpPr>
        <p:spPr bwMode="auto">
          <a:xfrm>
            <a:off x="668348" y="2495795"/>
            <a:ext cx="3384001" cy="111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Helvetica Neue"/>
              <a:buNone/>
              <a:defRPr sz="15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8" name="Google Shape;168;p29"/>
          <p:cNvSpPr txBox="1"/>
          <p:nvPr>
            <p:ph type="title"/>
          </p:nvPr>
        </p:nvSpPr>
        <p:spPr bwMode="auto">
          <a:xfrm>
            <a:off x="677333" y="692150"/>
            <a:ext cx="3366031" cy="160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9" name="Google Shape;169;p29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6 фактоидов" preserve="0" showMasterPhAnim="0" userDrawn="1">
  <p:cSld name="6 фактоидов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body" idx="1"/>
          </p:nvPr>
        </p:nvSpPr>
        <p:spPr bwMode="auto">
          <a:xfrm>
            <a:off x="5345019" y="617219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2pPr>
            <a:lvl3pPr marL="1371600" lvl="2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−"/>
              <a:defRPr sz="5400"/>
            </a:lvl3pPr>
            <a:lvl4pPr marL="1828800" lvl="3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4pPr>
            <a:lvl5pPr marL="2286000" lvl="4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2" name="Google Shape;172;p30"/>
          <p:cNvSpPr txBox="1"/>
          <p:nvPr>
            <p:ph type="body" idx="2"/>
          </p:nvPr>
        </p:nvSpPr>
        <p:spPr bwMode="auto">
          <a:xfrm>
            <a:off x="5345019" y="1452768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3" name="Google Shape;173;p30"/>
          <p:cNvSpPr txBox="1"/>
          <p:nvPr>
            <p:ph type="body" idx="3"/>
          </p:nvPr>
        </p:nvSpPr>
        <p:spPr bwMode="auto">
          <a:xfrm>
            <a:off x="8375766" y="617219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" name="Google Shape;174;p30"/>
          <p:cNvSpPr txBox="1"/>
          <p:nvPr>
            <p:ph type="body" idx="4"/>
          </p:nvPr>
        </p:nvSpPr>
        <p:spPr bwMode="auto">
          <a:xfrm>
            <a:off x="8375766" y="1452768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" name="Google Shape;175;p30"/>
          <p:cNvSpPr txBox="1"/>
          <p:nvPr>
            <p:ph type="body" idx="5"/>
          </p:nvPr>
        </p:nvSpPr>
        <p:spPr bwMode="auto">
          <a:xfrm>
            <a:off x="5345019" y="2293322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6" name="Google Shape;176;p30"/>
          <p:cNvSpPr txBox="1"/>
          <p:nvPr>
            <p:ph type="body" idx="6"/>
          </p:nvPr>
        </p:nvSpPr>
        <p:spPr bwMode="auto">
          <a:xfrm>
            <a:off x="5345019" y="3128871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7" name="Google Shape;177;p30"/>
          <p:cNvSpPr txBox="1"/>
          <p:nvPr>
            <p:ph type="body" idx="7"/>
          </p:nvPr>
        </p:nvSpPr>
        <p:spPr bwMode="auto">
          <a:xfrm>
            <a:off x="8375766" y="2293322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" name="Google Shape;178;p30"/>
          <p:cNvSpPr txBox="1"/>
          <p:nvPr>
            <p:ph type="body" idx="8"/>
          </p:nvPr>
        </p:nvSpPr>
        <p:spPr bwMode="auto">
          <a:xfrm>
            <a:off x="8375766" y="3128872"/>
            <a:ext cx="2484001" cy="59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" name="Google Shape;179;p30"/>
          <p:cNvSpPr txBox="1"/>
          <p:nvPr>
            <p:ph type="body" idx="9"/>
          </p:nvPr>
        </p:nvSpPr>
        <p:spPr bwMode="auto">
          <a:xfrm>
            <a:off x="5345019" y="3971488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0" name="Google Shape;180;p30"/>
          <p:cNvSpPr txBox="1"/>
          <p:nvPr>
            <p:ph type="body" idx="13"/>
          </p:nvPr>
        </p:nvSpPr>
        <p:spPr bwMode="auto">
          <a:xfrm>
            <a:off x="5345019" y="4807038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" name="Google Shape;181;p30"/>
          <p:cNvSpPr txBox="1"/>
          <p:nvPr>
            <p:ph type="body" idx="14"/>
          </p:nvPr>
        </p:nvSpPr>
        <p:spPr bwMode="auto">
          <a:xfrm>
            <a:off x="8375766" y="3971488"/>
            <a:ext cx="2484001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" name="Google Shape;182;p30"/>
          <p:cNvSpPr txBox="1"/>
          <p:nvPr>
            <p:ph type="body" idx="15"/>
          </p:nvPr>
        </p:nvSpPr>
        <p:spPr bwMode="auto">
          <a:xfrm>
            <a:off x="8375766" y="4807038"/>
            <a:ext cx="2484001" cy="5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" name="Google Shape;183;p30"/>
          <p:cNvSpPr txBox="1"/>
          <p:nvPr>
            <p:ph type="body" idx="16"/>
          </p:nvPr>
        </p:nvSpPr>
        <p:spPr bwMode="auto">
          <a:xfrm>
            <a:off x="671512" y="2496200"/>
            <a:ext cx="3384002" cy="111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Helvetica Neue"/>
              <a:buNone/>
              <a:defRPr sz="15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" name="Google Shape;184;p30"/>
          <p:cNvSpPr txBox="1"/>
          <p:nvPr>
            <p:ph type="title"/>
          </p:nvPr>
        </p:nvSpPr>
        <p:spPr bwMode="auto">
          <a:xfrm>
            <a:off x="677333" y="692150"/>
            <a:ext cx="3366031" cy="160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" name="Google Shape;185;p30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9 фактоидов" preserve="0" showMasterPhAnim="0" userDrawn="1">
  <p:cSld name="9 фактоидов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body" idx="1"/>
          </p:nvPr>
        </p:nvSpPr>
        <p:spPr bwMode="auto">
          <a:xfrm>
            <a:off x="5342973" y="621774"/>
            <a:ext cx="1764001" cy="80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2pPr>
            <a:lvl3pPr marL="1371600" lvl="2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−"/>
              <a:defRPr sz="5400"/>
            </a:lvl3pPr>
            <a:lvl4pPr marL="1828800" lvl="3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4pPr>
            <a:lvl5pPr marL="2286000" lvl="4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" name="Google Shape;188;p31"/>
          <p:cNvSpPr txBox="1"/>
          <p:nvPr>
            <p:ph type="body" idx="2"/>
          </p:nvPr>
        </p:nvSpPr>
        <p:spPr bwMode="auto">
          <a:xfrm>
            <a:off x="5342973" y="143976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9" name="Google Shape;189;p31"/>
          <p:cNvSpPr txBox="1"/>
          <p:nvPr>
            <p:ph type="body" idx="3"/>
          </p:nvPr>
        </p:nvSpPr>
        <p:spPr bwMode="auto">
          <a:xfrm>
            <a:off x="7395991" y="621774"/>
            <a:ext cx="1764001" cy="80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346"/>
              <a:buFont typeface="Helvetica Neue"/>
              <a:buNone/>
              <a:defRPr sz="53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" name="Google Shape;190;p31"/>
          <p:cNvSpPr txBox="1"/>
          <p:nvPr>
            <p:ph type="body" idx="4"/>
          </p:nvPr>
        </p:nvSpPr>
        <p:spPr bwMode="auto">
          <a:xfrm>
            <a:off x="7395991" y="143976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1" name="Google Shape;191;p31"/>
          <p:cNvSpPr txBox="1"/>
          <p:nvPr>
            <p:ph type="body" idx="5"/>
          </p:nvPr>
        </p:nvSpPr>
        <p:spPr bwMode="auto">
          <a:xfrm>
            <a:off x="9445338" y="621774"/>
            <a:ext cx="1764001" cy="80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346"/>
              <a:buFont typeface="Helvetica Neue"/>
              <a:buNone/>
              <a:defRPr sz="53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" name="Google Shape;192;p31"/>
          <p:cNvSpPr txBox="1"/>
          <p:nvPr>
            <p:ph type="body" idx="6"/>
          </p:nvPr>
        </p:nvSpPr>
        <p:spPr bwMode="auto">
          <a:xfrm>
            <a:off x="9445338" y="143976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" name="Google Shape;193;p31"/>
          <p:cNvSpPr txBox="1"/>
          <p:nvPr>
            <p:ph type="body" idx="7"/>
          </p:nvPr>
        </p:nvSpPr>
        <p:spPr bwMode="auto">
          <a:xfrm>
            <a:off x="5342973" y="2524163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4" name="Google Shape;194;p31"/>
          <p:cNvSpPr txBox="1"/>
          <p:nvPr>
            <p:ph type="body" idx="8"/>
          </p:nvPr>
        </p:nvSpPr>
        <p:spPr bwMode="auto">
          <a:xfrm>
            <a:off x="5342973" y="333580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" name="Google Shape;195;p31"/>
          <p:cNvSpPr txBox="1"/>
          <p:nvPr>
            <p:ph type="body" idx="9"/>
          </p:nvPr>
        </p:nvSpPr>
        <p:spPr bwMode="auto">
          <a:xfrm>
            <a:off x="7399667" y="2524163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" name="Google Shape;196;p31"/>
          <p:cNvSpPr txBox="1"/>
          <p:nvPr>
            <p:ph type="body" idx="13"/>
          </p:nvPr>
        </p:nvSpPr>
        <p:spPr bwMode="auto">
          <a:xfrm>
            <a:off x="7399667" y="333580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" name="Google Shape;197;p31"/>
          <p:cNvSpPr txBox="1"/>
          <p:nvPr>
            <p:ph type="body" idx="14"/>
          </p:nvPr>
        </p:nvSpPr>
        <p:spPr bwMode="auto">
          <a:xfrm>
            <a:off x="9452688" y="2524163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8" name="Google Shape;198;p31"/>
          <p:cNvSpPr txBox="1"/>
          <p:nvPr>
            <p:ph type="body" idx="15"/>
          </p:nvPr>
        </p:nvSpPr>
        <p:spPr bwMode="auto">
          <a:xfrm>
            <a:off x="9452688" y="3335806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" name="Google Shape;199;p31"/>
          <p:cNvSpPr txBox="1"/>
          <p:nvPr>
            <p:ph type="body" idx="16"/>
          </p:nvPr>
        </p:nvSpPr>
        <p:spPr bwMode="auto">
          <a:xfrm>
            <a:off x="5342973" y="4348796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0" name="Google Shape;200;p31"/>
          <p:cNvSpPr txBox="1"/>
          <p:nvPr>
            <p:ph type="body" idx="17"/>
          </p:nvPr>
        </p:nvSpPr>
        <p:spPr bwMode="auto">
          <a:xfrm>
            <a:off x="5342973" y="5157265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" name="Google Shape;201;p31"/>
          <p:cNvSpPr txBox="1"/>
          <p:nvPr>
            <p:ph type="body" idx="18"/>
          </p:nvPr>
        </p:nvSpPr>
        <p:spPr bwMode="auto">
          <a:xfrm>
            <a:off x="7395991" y="4348796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2" name="Google Shape;202;p31"/>
          <p:cNvSpPr txBox="1"/>
          <p:nvPr>
            <p:ph type="body" idx="19"/>
          </p:nvPr>
        </p:nvSpPr>
        <p:spPr bwMode="auto">
          <a:xfrm>
            <a:off x="7395991" y="5157265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" name="Google Shape;203;p31"/>
          <p:cNvSpPr txBox="1"/>
          <p:nvPr>
            <p:ph type="body" idx="20"/>
          </p:nvPr>
        </p:nvSpPr>
        <p:spPr bwMode="auto">
          <a:xfrm>
            <a:off x="9445338" y="4348796"/>
            <a:ext cx="1764001" cy="79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5238"/>
              <a:buFont typeface="Helvetica Neue"/>
              <a:buNone/>
              <a:defRPr sz="52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" name="Google Shape;204;p31"/>
          <p:cNvSpPr txBox="1"/>
          <p:nvPr>
            <p:ph type="body" idx="21"/>
          </p:nvPr>
        </p:nvSpPr>
        <p:spPr bwMode="auto">
          <a:xfrm>
            <a:off x="9445338" y="5157265"/>
            <a:ext cx="1764001" cy="60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5" name="Google Shape;205;p31"/>
          <p:cNvSpPr txBox="1"/>
          <p:nvPr>
            <p:ph type="body" idx="22"/>
          </p:nvPr>
        </p:nvSpPr>
        <p:spPr bwMode="auto">
          <a:xfrm>
            <a:off x="671512" y="2487266"/>
            <a:ext cx="3384002" cy="111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Helvetica Neue"/>
              <a:buNone/>
              <a:defRPr sz="15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 bwMode="auto">
          <a:xfrm>
            <a:off x="677333" y="692150"/>
            <a:ext cx="3366031" cy="160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" name="Google Shape;207;p31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8 фактоидов" preserve="0" showMasterPhAnim="0" userDrawn="1">
  <p:cSld name="8 фактоидов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body" idx="1"/>
          </p:nvPr>
        </p:nvSpPr>
        <p:spPr bwMode="auto">
          <a:xfrm>
            <a:off x="671512" y="2052228"/>
            <a:ext cx="2575862" cy="76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2pPr>
            <a:lvl3pPr marL="1371600" lvl="2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−"/>
              <a:defRPr sz="5400"/>
            </a:lvl3pPr>
            <a:lvl4pPr marL="1828800" lvl="3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4pPr>
            <a:lvl5pPr marL="2286000" lvl="4" indent="-571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Char char="•"/>
              <a:defRPr sz="5400"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0" name="Google Shape;210;p32"/>
          <p:cNvSpPr txBox="1"/>
          <p:nvPr>
            <p:ph type="body" idx="2"/>
          </p:nvPr>
        </p:nvSpPr>
        <p:spPr bwMode="auto">
          <a:xfrm>
            <a:off x="671512" y="2947810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" name="Google Shape;211;p32"/>
          <p:cNvSpPr txBox="1"/>
          <p:nvPr>
            <p:ph type="body" idx="3"/>
          </p:nvPr>
        </p:nvSpPr>
        <p:spPr bwMode="auto">
          <a:xfrm>
            <a:off x="3433450" y="2052228"/>
            <a:ext cx="2575862" cy="76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2" name="Google Shape;212;p32"/>
          <p:cNvSpPr txBox="1"/>
          <p:nvPr>
            <p:ph type="body" idx="4"/>
          </p:nvPr>
        </p:nvSpPr>
        <p:spPr bwMode="auto">
          <a:xfrm>
            <a:off x="3433450" y="2947810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" name="Google Shape;213;p32"/>
          <p:cNvSpPr txBox="1"/>
          <p:nvPr>
            <p:ph type="body" idx="5"/>
          </p:nvPr>
        </p:nvSpPr>
        <p:spPr bwMode="auto">
          <a:xfrm>
            <a:off x="6195388" y="2052228"/>
            <a:ext cx="2575862" cy="76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4" name="Google Shape;214;p32"/>
          <p:cNvSpPr txBox="1"/>
          <p:nvPr>
            <p:ph type="body" idx="6"/>
          </p:nvPr>
        </p:nvSpPr>
        <p:spPr bwMode="auto">
          <a:xfrm>
            <a:off x="6195388" y="2947810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5" name="Google Shape;215;p32"/>
          <p:cNvSpPr txBox="1"/>
          <p:nvPr>
            <p:ph type="body" idx="7"/>
          </p:nvPr>
        </p:nvSpPr>
        <p:spPr bwMode="auto">
          <a:xfrm>
            <a:off x="8957326" y="2052228"/>
            <a:ext cx="2575862" cy="76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6" name="Google Shape;216;p32"/>
          <p:cNvSpPr txBox="1"/>
          <p:nvPr>
            <p:ph type="body" idx="8"/>
          </p:nvPr>
        </p:nvSpPr>
        <p:spPr bwMode="auto">
          <a:xfrm>
            <a:off x="8957326" y="2947810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7" name="Google Shape;217;p32"/>
          <p:cNvSpPr txBox="1"/>
          <p:nvPr>
            <p:ph type="body" idx="9"/>
          </p:nvPr>
        </p:nvSpPr>
        <p:spPr bwMode="auto">
          <a:xfrm>
            <a:off x="671512" y="4142061"/>
            <a:ext cx="2575862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8" name="Google Shape;218;p32"/>
          <p:cNvSpPr txBox="1"/>
          <p:nvPr>
            <p:ph type="body" idx="13"/>
          </p:nvPr>
        </p:nvSpPr>
        <p:spPr bwMode="auto">
          <a:xfrm>
            <a:off x="671512" y="5031926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9" name="Google Shape;219;p32"/>
          <p:cNvSpPr txBox="1"/>
          <p:nvPr>
            <p:ph type="body" idx="14"/>
          </p:nvPr>
        </p:nvSpPr>
        <p:spPr bwMode="auto">
          <a:xfrm>
            <a:off x="3433450" y="4142061"/>
            <a:ext cx="2575862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0" name="Google Shape;220;p32"/>
          <p:cNvSpPr txBox="1"/>
          <p:nvPr>
            <p:ph type="body" idx="15"/>
          </p:nvPr>
        </p:nvSpPr>
        <p:spPr bwMode="auto">
          <a:xfrm>
            <a:off x="3433450" y="5031926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1" name="Google Shape;221;p32"/>
          <p:cNvSpPr txBox="1"/>
          <p:nvPr>
            <p:ph type="body" idx="16"/>
          </p:nvPr>
        </p:nvSpPr>
        <p:spPr bwMode="auto">
          <a:xfrm>
            <a:off x="6195388" y="4142061"/>
            <a:ext cx="2575862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2" name="Google Shape;222;p32"/>
          <p:cNvSpPr txBox="1"/>
          <p:nvPr>
            <p:ph type="body" idx="17"/>
          </p:nvPr>
        </p:nvSpPr>
        <p:spPr bwMode="auto">
          <a:xfrm>
            <a:off x="6195388" y="5031926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3" name="Google Shape;223;p32"/>
          <p:cNvSpPr txBox="1"/>
          <p:nvPr>
            <p:ph type="body" idx="18"/>
          </p:nvPr>
        </p:nvSpPr>
        <p:spPr bwMode="auto">
          <a:xfrm>
            <a:off x="8957326" y="4142061"/>
            <a:ext cx="2575862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968"/>
              <a:buFont typeface="Helvetica Neue"/>
              <a:buNone/>
              <a:defRPr sz="495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4" name="Google Shape;224;p32"/>
          <p:cNvSpPr txBox="1"/>
          <p:nvPr>
            <p:ph type="body" idx="19"/>
          </p:nvPr>
        </p:nvSpPr>
        <p:spPr bwMode="auto">
          <a:xfrm>
            <a:off x="8957326" y="5031926"/>
            <a:ext cx="2575862" cy="6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5" name="Google Shape;225;p32"/>
          <p:cNvSpPr txBox="1"/>
          <p:nvPr>
            <p:ph type="title"/>
          </p:nvPr>
        </p:nvSpPr>
        <p:spPr bwMode="auto">
          <a:xfrm>
            <a:off x="677333" y="692150"/>
            <a:ext cx="10868555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6" name="Google Shape;226;p32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Мокап телефона (android) " preserve="0" showMasterPhAnim="0" userDrawn="1">
  <p:cSld name="Мокап телефона (android)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8" name="Google Shape;228;p33" descr="Рисунок 2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628439" y="692150"/>
            <a:ext cx="2655711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>
            <p:ph type="pic" idx="2"/>
          </p:nvPr>
        </p:nvSpPr>
        <p:spPr bwMode="auto">
          <a:xfrm>
            <a:off x="7767579" y="1009594"/>
            <a:ext cx="2389453" cy="50340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33"/>
          <p:cNvSpPr txBox="1"/>
          <p:nvPr>
            <p:ph type="body" idx="1"/>
          </p:nvPr>
        </p:nvSpPr>
        <p:spPr bwMode="auto">
          <a:xfrm>
            <a:off x="671514" y="2055970"/>
            <a:ext cx="5418667" cy="414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1" name="Google Shape;231;p33"/>
          <p:cNvSpPr txBox="1"/>
          <p:nvPr>
            <p:ph type="title"/>
          </p:nvPr>
        </p:nvSpPr>
        <p:spPr bwMode="auto">
          <a:xfrm>
            <a:off x="677333" y="692150"/>
            <a:ext cx="5418668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2" name="Google Shape;232;p33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ва мокапа телефона (1 android)" preserve="0" showMasterPhAnim="0" userDrawn="1">
  <p:cSld name="Два мокапа телефона (1 android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body" idx="1"/>
          </p:nvPr>
        </p:nvSpPr>
        <p:spPr bwMode="auto">
          <a:xfrm>
            <a:off x="671514" y="2055970"/>
            <a:ext cx="4663017" cy="414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5" name="Google Shape;235;p34"/>
          <p:cNvSpPr txBox="1"/>
          <p:nvPr>
            <p:ph type="title"/>
          </p:nvPr>
        </p:nvSpPr>
        <p:spPr bwMode="auto"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36" name="Google Shape;236;p34" descr="Рисунок 1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918754" y="692150"/>
            <a:ext cx="2655711" cy="550862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7" name="Google Shape;237;p34"/>
          <p:cNvSpPr/>
          <p:nvPr>
            <p:ph type="pic" idx="2"/>
          </p:nvPr>
        </p:nvSpPr>
        <p:spPr bwMode="auto">
          <a:xfrm>
            <a:off x="9057892" y="1009594"/>
            <a:ext cx="2389453" cy="50340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8" name="Google Shape;238;p34" descr="Рисунок 15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6204129" y="692150"/>
            <a:ext cx="2655711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>
            <p:ph type="pic" idx="3"/>
          </p:nvPr>
        </p:nvSpPr>
        <p:spPr bwMode="auto">
          <a:xfrm>
            <a:off x="6343267" y="1009594"/>
            <a:ext cx="2389453" cy="50340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34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ва мокапа телефона (2 android) " preserve="0" showMasterPhAnim="0" userDrawn="1">
  <p:cSld name="Два мокапа телефона (2 android)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body" idx="1"/>
          </p:nvPr>
        </p:nvSpPr>
        <p:spPr bwMode="auto">
          <a:xfrm>
            <a:off x="6850064" y="2055970"/>
            <a:ext cx="4663017" cy="414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3" name="Google Shape;243;p35"/>
          <p:cNvSpPr txBox="1"/>
          <p:nvPr>
            <p:ph type="title"/>
          </p:nvPr>
        </p:nvSpPr>
        <p:spPr bwMode="auto">
          <a:xfrm>
            <a:off x="685588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44" name="Google Shape;244;p35" descr="Рисунок 12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3330573" y="692150"/>
            <a:ext cx="2655711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/>
          <p:nvPr>
            <p:ph type="pic" idx="2"/>
          </p:nvPr>
        </p:nvSpPr>
        <p:spPr bwMode="auto">
          <a:xfrm>
            <a:off x="3469713" y="1009594"/>
            <a:ext cx="2389453" cy="50340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6" name="Google Shape;246;p35" descr="Рисунок 14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615948" y="692150"/>
            <a:ext cx="2655711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/>
          <p:nvPr>
            <p:ph type="pic" idx="3"/>
          </p:nvPr>
        </p:nvSpPr>
        <p:spPr bwMode="auto">
          <a:xfrm>
            <a:off x="755088" y="1009594"/>
            <a:ext cx="2389453" cy="50340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35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Увеличенный мокап телефона (android) " preserve="0" showMasterPhAnim="0" userDrawn="1">
  <p:cSld name="Увеличенный мокап телефона (android)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0" name="Google Shape;250;p36" descr="Рисунок 11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071106" y="692150"/>
            <a:ext cx="3863417" cy="80137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/>
          <p:nvPr>
            <p:ph type="pic" idx="2"/>
          </p:nvPr>
        </p:nvSpPr>
        <p:spPr bwMode="auto">
          <a:xfrm>
            <a:off x="7274308" y="1170527"/>
            <a:ext cx="3457423" cy="73454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6"/>
          <p:cNvSpPr txBox="1"/>
          <p:nvPr>
            <p:ph type="body" idx="1"/>
          </p:nvPr>
        </p:nvSpPr>
        <p:spPr bwMode="auto">
          <a:xfrm>
            <a:off x="671514" y="2055970"/>
            <a:ext cx="5424486" cy="414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3" name="Google Shape;253;p36"/>
          <p:cNvSpPr txBox="1"/>
          <p:nvPr>
            <p:ph type="title"/>
          </p:nvPr>
        </p:nvSpPr>
        <p:spPr bwMode="auto">
          <a:xfrm>
            <a:off x="677333" y="692150"/>
            <a:ext cx="542448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4" name="Google Shape;254;p36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Мокап телефона " preserve="0" showMasterPhAnim="0" userDrawn="1">
  <p:cSld name="Мокап телефона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/>
          <p:nvPr/>
        </p:nvSpPr>
        <p:spPr bwMode="auto">
          <a:xfrm>
            <a:off x="7915319" y="799033"/>
            <a:ext cx="2515561" cy="5321046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57" name="Google Shape;257;p37"/>
          <p:cNvSpPr/>
          <p:nvPr>
            <p:ph type="pic" idx="2"/>
          </p:nvPr>
        </p:nvSpPr>
        <p:spPr bwMode="auto">
          <a:xfrm>
            <a:off x="7960331" y="795425"/>
            <a:ext cx="2428738" cy="52953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37"/>
          <p:cNvSpPr txBox="1"/>
          <p:nvPr>
            <p:ph type="body" idx="1"/>
          </p:nvPr>
        </p:nvSpPr>
        <p:spPr bwMode="auto">
          <a:xfrm>
            <a:off x="671514" y="2055970"/>
            <a:ext cx="5418667" cy="414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9" name="Google Shape;259;p37"/>
          <p:cNvSpPr txBox="1"/>
          <p:nvPr>
            <p:ph type="title"/>
          </p:nvPr>
        </p:nvSpPr>
        <p:spPr bwMode="auto">
          <a:xfrm>
            <a:off x="677333" y="692150"/>
            <a:ext cx="5418668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60" name="Google Shape;260;p37" descr="Рисунок 13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588240" y="452281"/>
            <a:ext cx="3169716" cy="59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Титульный слайд раздела" preserve="0" showMasterPhAnim="0" userDrawn="1">
  <p:cSld name="1_Титульный слайд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 bwMode="auto">
          <a:xfrm>
            <a:off x="603172" y="1119966"/>
            <a:ext cx="4621373" cy="182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Helvetica Neue"/>
              <a:buNone/>
              <a:defRPr sz="6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" name="Google Shape;65;p11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ва мокапа телефона (1)" preserve="0" showMasterPhAnim="0" userDrawn="1">
  <p:cSld name="Два мокапа телефона (1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body" idx="1"/>
          </p:nvPr>
        </p:nvSpPr>
        <p:spPr bwMode="auto">
          <a:xfrm>
            <a:off x="671514" y="2055970"/>
            <a:ext cx="4663017" cy="414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 bwMode="auto"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265" name="Google Shape;265;p38"/>
          <p:cNvGrpSpPr/>
          <p:nvPr/>
        </p:nvGrpSpPr>
        <p:grpSpPr bwMode="auto">
          <a:xfrm>
            <a:off x="8616939" y="452281"/>
            <a:ext cx="3169717" cy="5991384"/>
            <a:chOff x="0" y="0"/>
            <a:chExt cx="3169716" cy="5991382"/>
          </a:xfrm>
        </p:grpSpPr>
        <p:sp>
          <p:nvSpPr>
            <p:cNvPr id="266" name="Google Shape;266;p38"/>
            <p:cNvSpPr/>
            <p:nvPr/>
          </p:nvSpPr>
          <p:spPr bwMode="auto">
            <a:xfrm>
              <a:off x="327079" y="346752"/>
              <a:ext cx="2515560" cy="5321046"/>
            </a:xfrm>
            <a:prstGeom prst="roundRect">
              <a:avLst>
                <a:gd name="adj" fmla="val 9524"/>
              </a:avLst>
            </a:prstGeom>
            <a:solidFill>
              <a:srgbClr val="00000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</a:endParaRPr>
            </a:p>
          </p:txBody>
        </p:sp>
        <p:pic>
          <p:nvPicPr>
            <p:cNvPr id="267" name="Google Shape;267;p38" descr="Рисунок 14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>
              <a:off x="0" y="0"/>
              <a:ext cx="3169716" cy="59913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38"/>
          <p:cNvSpPr/>
          <p:nvPr>
            <p:ph type="pic" idx="2"/>
          </p:nvPr>
        </p:nvSpPr>
        <p:spPr bwMode="auto">
          <a:xfrm>
            <a:off x="8989031" y="795425"/>
            <a:ext cx="2428738" cy="52953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9" name="Google Shape;269;p38"/>
          <p:cNvGrpSpPr/>
          <p:nvPr/>
        </p:nvGrpSpPr>
        <p:grpSpPr bwMode="auto">
          <a:xfrm>
            <a:off x="5750197" y="452281"/>
            <a:ext cx="3169717" cy="5991384"/>
            <a:chOff x="0" y="0"/>
            <a:chExt cx="3169716" cy="5991382"/>
          </a:xfrm>
        </p:grpSpPr>
        <p:sp>
          <p:nvSpPr>
            <p:cNvPr id="270" name="Google Shape;270;p38"/>
            <p:cNvSpPr/>
            <p:nvPr/>
          </p:nvSpPr>
          <p:spPr bwMode="auto">
            <a:xfrm>
              <a:off x="327078" y="346752"/>
              <a:ext cx="2515560" cy="5321046"/>
            </a:xfrm>
            <a:prstGeom prst="roundRect">
              <a:avLst>
                <a:gd name="adj" fmla="val 9524"/>
              </a:avLst>
            </a:prstGeom>
            <a:solidFill>
              <a:srgbClr val="00000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</a:endParaRPr>
            </a:p>
          </p:txBody>
        </p:sp>
        <p:pic>
          <p:nvPicPr>
            <p:cNvPr id="271" name="Google Shape;271;p38" descr="Рисунок 19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>
              <a:off x="0" y="0"/>
              <a:ext cx="3169716" cy="59913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38"/>
          <p:cNvSpPr/>
          <p:nvPr>
            <p:ph type="pic" idx="3"/>
          </p:nvPr>
        </p:nvSpPr>
        <p:spPr bwMode="auto">
          <a:xfrm>
            <a:off x="6122287" y="795425"/>
            <a:ext cx="2428738" cy="52953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38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ва мокапа телефона (2)" preserve="0" showMasterPhAnim="0" userDrawn="1">
  <p:cSld name="Два мокапа телефона (2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/>
          <p:nvPr/>
        </p:nvSpPr>
        <p:spPr bwMode="auto">
          <a:xfrm>
            <a:off x="3622719" y="799033"/>
            <a:ext cx="2515561" cy="5321046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76" name="Google Shape;276;p39"/>
          <p:cNvSpPr txBox="1"/>
          <p:nvPr>
            <p:ph type="body" idx="1"/>
          </p:nvPr>
        </p:nvSpPr>
        <p:spPr bwMode="auto">
          <a:xfrm>
            <a:off x="6850064" y="2055970"/>
            <a:ext cx="4663017" cy="414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7" name="Google Shape;277;p39"/>
          <p:cNvSpPr txBox="1"/>
          <p:nvPr>
            <p:ph type="title"/>
          </p:nvPr>
        </p:nvSpPr>
        <p:spPr bwMode="auto">
          <a:xfrm>
            <a:off x="685588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8" name="Google Shape;278;p39"/>
          <p:cNvSpPr/>
          <p:nvPr>
            <p:ph type="pic" idx="2"/>
          </p:nvPr>
        </p:nvSpPr>
        <p:spPr bwMode="auto">
          <a:xfrm>
            <a:off x="3667731" y="795425"/>
            <a:ext cx="2428738" cy="52953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9"/>
          <p:cNvSpPr/>
          <p:nvPr/>
        </p:nvSpPr>
        <p:spPr bwMode="auto">
          <a:xfrm>
            <a:off x="755974" y="799033"/>
            <a:ext cx="2515561" cy="5321046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80" name="Google Shape;280;p39"/>
          <p:cNvSpPr/>
          <p:nvPr>
            <p:ph type="pic" idx="3"/>
          </p:nvPr>
        </p:nvSpPr>
        <p:spPr bwMode="auto">
          <a:xfrm>
            <a:off x="800987" y="795425"/>
            <a:ext cx="2428738" cy="52953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81" name="Google Shape;281;p39" descr="Рисунок 11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3295641" y="452281"/>
            <a:ext cx="3169716" cy="599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 descr="Рисунок 12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428896" y="452281"/>
            <a:ext cx="3169717" cy="59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Увеличенный мокап телефона " preserve="0" showMasterPhAnim="0" userDrawn="1">
  <p:cSld name="Увеличенный мокап телефона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/>
          <p:nvPr/>
        </p:nvSpPr>
        <p:spPr bwMode="auto">
          <a:xfrm>
            <a:off x="7508393" y="991395"/>
            <a:ext cx="3355919" cy="7215894"/>
          </a:xfrm>
          <a:prstGeom prst="roundRect">
            <a:avLst>
              <a:gd name="adj" fmla="val 9524"/>
            </a:avLst>
          </a:prstGeom>
          <a:solidFill>
            <a:srgbClr val="000000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86" name="Google Shape;286;p40"/>
          <p:cNvSpPr/>
          <p:nvPr>
            <p:ph type="pic" idx="2"/>
          </p:nvPr>
        </p:nvSpPr>
        <p:spPr bwMode="auto">
          <a:xfrm>
            <a:off x="7530642" y="991396"/>
            <a:ext cx="3311421" cy="7164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40"/>
          <p:cNvSpPr txBox="1"/>
          <p:nvPr>
            <p:ph type="body" idx="1"/>
          </p:nvPr>
        </p:nvSpPr>
        <p:spPr bwMode="auto">
          <a:xfrm>
            <a:off x="671514" y="2055970"/>
            <a:ext cx="5424486" cy="414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8" name="Google Shape;288;p40"/>
          <p:cNvSpPr txBox="1"/>
          <p:nvPr>
            <p:ph type="title"/>
          </p:nvPr>
        </p:nvSpPr>
        <p:spPr bwMode="auto">
          <a:xfrm>
            <a:off x="677333" y="692150"/>
            <a:ext cx="542448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89" name="Google Shape;289;p40" descr="Рисунок 1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039061" y="498013"/>
            <a:ext cx="4303546" cy="81345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криншот (16:9)" preserve="0" showMasterPhAnim="0" userDrawn="1">
  <p:cSld name="Скриншот (16:9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/>
          <p:nvPr>
            <p:ph type="pic" idx="2"/>
          </p:nvPr>
        </p:nvSpPr>
        <p:spPr bwMode="auto">
          <a:xfrm>
            <a:off x="5671079" y="2083205"/>
            <a:ext cx="5866490" cy="3599615"/>
          </a:xfrm>
          <a:prstGeom prst="rect">
            <a:avLst/>
          </a:prstGeom>
          <a:noFill/>
          <a:ln>
            <a:noFill/>
          </a:ln>
        </p:spPr>
      </p:sp>
      <p:pic>
        <p:nvPicPr>
          <p:cNvPr id="293" name="Google Shape;293;p41" descr="Рисунок 1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5676900" y="1773238"/>
            <a:ext cx="5868988" cy="3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>
            <p:ph type="body" idx="1"/>
          </p:nvPr>
        </p:nvSpPr>
        <p:spPr bwMode="auto">
          <a:xfrm>
            <a:off x="671514" y="1773239"/>
            <a:ext cx="4649786" cy="418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 bwMode="auto">
          <a:xfrm>
            <a:off x="677333" y="692150"/>
            <a:ext cx="10868555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6" name="Google Shape;296;p41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+ скриншот (1)" preserve="0" showMasterPhAnim="0" userDrawn="1">
  <p:cSld name="Заголовок + скриншот (1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body" idx="1"/>
          </p:nvPr>
        </p:nvSpPr>
        <p:spPr bwMode="auto"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9" name="Google Shape;299;p42"/>
          <p:cNvSpPr txBox="1"/>
          <p:nvPr>
            <p:ph type="title"/>
          </p:nvPr>
        </p:nvSpPr>
        <p:spPr bwMode="auto"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0" name="Google Shape;300;p42"/>
          <p:cNvSpPr txBox="1"/>
          <p:nvPr>
            <p:ph type="body" idx="2"/>
          </p:nvPr>
        </p:nvSpPr>
        <p:spPr bwMode="auto">
          <a:xfrm>
            <a:off x="671514" y="2018599"/>
            <a:ext cx="4649786" cy="418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1" name="Google Shape;301;p42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 фото" preserve="0" showMasterPhAnim="0" userDrawn="1">
  <p:cSld name="1 фот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/>
          <p:nvPr>
            <p:ph type="pic" idx="2"/>
          </p:nvPr>
        </p:nvSpPr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43"/>
          <p:cNvSpPr txBox="1"/>
          <p:nvPr>
            <p:ph type="title"/>
          </p:nvPr>
        </p:nvSpPr>
        <p:spPr bwMode="auto"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5" name="Google Shape;305;p43"/>
          <p:cNvSpPr txBox="1"/>
          <p:nvPr>
            <p:ph type="body" idx="1"/>
          </p:nvPr>
        </p:nvSpPr>
        <p:spPr bwMode="auto">
          <a:xfrm>
            <a:off x="671514" y="2018599"/>
            <a:ext cx="4649786" cy="418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6" name="Google Shape;306;p43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1 фото" preserve="0" showMasterPhAnim="0" userDrawn="1">
  <p:cSld name="1_1 фот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/>
          <p:nvPr>
            <p:ph type="pic" idx="2"/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44"/>
          <p:cNvSpPr txBox="1"/>
          <p:nvPr>
            <p:ph type="title"/>
          </p:nvPr>
        </p:nvSpPr>
        <p:spPr bwMode="auto">
          <a:xfrm>
            <a:off x="6870171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0" name="Google Shape;310;p44"/>
          <p:cNvSpPr txBox="1"/>
          <p:nvPr>
            <p:ph type="body" idx="1"/>
          </p:nvPr>
        </p:nvSpPr>
        <p:spPr bwMode="auto">
          <a:xfrm>
            <a:off x="6864350" y="2018599"/>
            <a:ext cx="4649787" cy="418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1" name="Google Shape;311;p44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 фото + подпись" preserve="0" showMasterPhAnim="0" userDrawn="1">
  <p:cSld name="1 фото + подпис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/>
          <p:nvPr>
            <p:ph type="pic" idx="2"/>
          </p:nvPr>
        </p:nvSpPr>
        <p:spPr bwMode="auto">
          <a:xfrm>
            <a:off x="6096000" y="692151"/>
            <a:ext cx="5437187" cy="4182177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45"/>
          <p:cNvSpPr txBox="1"/>
          <p:nvPr>
            <p:ph type="body" idx="1"/>
          </p:nvPr>
        </p:nvSpPr>
        <p:spPr bwMode="auto">
          <a:xfrm>
            <a:off x="6096000" y="5147214"/>
            <a:ext cx="5449888" cy="35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−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800"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5" name="Google Shape;315;p45"/>
          <p:cNvSpPr txBox="1"/>
          <p:nvPr>
            <p:ph type="body" idx="3"/>
          </p:nvPr>
        </p:nvSpPr>
        <p:spPr bwMode="auto">
          <a:xfrm>
            <a:off x="6096000" y="5553075"/>
            <a:ext cx="5449888" cy="68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 bwMode="auto">
          <a:xfrm>
            <a:off x="677333" y="692150"/>
            <a:ext cx="4663018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7" name="Google Shape;317;p45"/>
          <p:cNvSpPr txBox="1"/>
          <p:nvPr>
            <p:ph type="body" idx="4"/>
          </p:nvPr>
        </p:nvSpPr>
        <p:spPr bwMode="auto">
          <a:xfrm>
            <a:off x="671514" y="2018599"/>
            <a:ext cx="4649786" cy="418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8" name="Google Shape;318;p45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Фото в кружке" preserve="0" showMasterPhAnim="0" userDrawn="1">
  <p:cSld name="Фото в кружк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/>
          <p:nvPr>
            <p:ph type="pic" idx="2"/>
          </p:nvPr>
        </p:nvSpPr>
        <p:spPr bwMode="auto">
          <a:xfrm>
            <a:off x="1608083" y="1773236"/>
            <a:ext cx="3156226" cy="3156227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46"/>
          <p:cNvSpPr txBox="1"/>
          <p:nvPr>
            <p:ph type="title"/>
          </p:nvPr>
        </p:nvSpPr>
        <p:spPr bwMode="auto">
          <a:xfrm>
            <a:off x="5340350" y="2201187"/>
            <a:ext cx="4891857" cy="1063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2" name="Google Shape;322;p46"/>
          <p:cNvSpPr txBox="1"/>
          <p:nvPr>
            <p:ph type="body" idx="1"/>
          </p:nvPr>
        </p:nvSpPr>
        <p:spPr bwMode="auto">
          <a:xfrm>
            <a:off x="5337597" y="3441163"/>
            <a:ext cx="4894516" cy="117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3" name="Google Shape;323;p46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6 сообществ" preserve="0" showMasterPhAnim="0" userDrawn="1">
  <p:cSld name="16 сообществ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/>
          <p:nvPr>
            <p:ph type="pic" idx="2"/>
          </p:nvPr>
        </p:nvSpPr>
        <p:spPr bwMode="auto">
          <a:xfrm>
            <a:off x="5349730" y="800100"/>
            <a:ext cx="1091572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7"/>
          <p:cNvSpPr/>
          <p:nvPr>
            <p:ph type="pic" idx="3"/>
          </p:nvPr>
        </p:nvSpPr>
        <p:spPr bwMode="auto">
          <a:xfrm>
            <a:off x="6950625" y="800100"/>
            <a:ext cx="1091572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7"/>
          <p:cNvSpPr/>
          <p:nvPr>
            <p:ph type="pic" idx="4"/>
          </p:nvPr>
        </p:nvSpPr>
        <p:spPr bwMode="auto">
          <a:xfrm>
            <a:off x="8511196" y="800100"/>
            <a:ext cx="1091572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7"/>
          <p:cNvSpPr/>
          <p:nvPr>
            <p:ph type="pic" idx="5"/>
          </p:nvPr>
        </p:nvSpPr>
        <p:spPr bwMode="auto">
          <a:xfrm>
            <a:off x="10112093" y="800100"/>
            <a:ext cx="1091572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7"/>
          <p:cNvSpPr/>
          <p:nvPr>
            <p:ph type="pic" idx="6"/>
          </p:nvPr>
        </p:nvSpPr>
        <p:spPr bwMode="auto">
          <a:xfrm>
            <a:off x="5349730" y="2248638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7"/>
          <p:cNvSpPr/>
          <p:nvPr>
            <p:ph type="pic" idx="7"/>
          </p:nvPr>
        </p:nvSpPr>
        <p:spPr bwMode="auto">
          <a:xfrm>
            <a:off x="6950625" y="2248638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7"/>
          <p:cNvSpPr/>
          <p:nvPr>
            <p:ph type="pic" idx="8"/>
          </p:nvPr>
        </p:nvSpPr>
        <p:spPr bwMode="auto">
          <a:xfrm>
            <a:off x="8511196" y="2248638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7"/>
          <p:cNvSpPr/>
          <p:nvPr>
            <p:ph type="pic" idx="9"/>
          </p:nvPr>
        </p:nvSpPr>
        <p:spPr bwMode="auto">
          <a:xfrm>
            <a:off x="10112093" y="2248638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7"/>
          <p:cNvSpPr/>
          <p:nvPr>
            <p:ph type="pic" idx="13"/>
          </p:nvPr>
        </p:nvSpPr>
        <p:spPr bwMode="auto">
          <a:xfrm>
            <a:off x="5349730" y="3697177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7"/>
          <p:cNvSpPr/>
          <p:nvPr>
            <p:ph type="pic" idx="14"/>
          </p:nvPr>
        </p:nvSpPr>
        <p:spPr bwMode="auto">
          <a:xfrm>
            <a:off x="6950625" y="3697177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47"/>
          <p:cNvSpPr/>
          <p:nvPr>
            <p:ph type="pic" idx="15"/>
          </p:nvPr>
        </p:nvSpPr>
        <p:spPr bwMode="auto">
          <a:xfrm>
            <a:off x="8511196" y="3697177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47"/>
          <p:cNvSpPr/>
          <p:nvPr>
            <p:ph type="pic" idx="16"/>
          </p:nvPr>
        </p:nvSpPr>
        <p:spPr bwMode="auto">
          <a:xfrm>
            <a:off x="10112093" y="3697177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7"/>
          <p:cNvSpPr/>
          <p:nvPr>
            <p:ph type="pic" idx="17"/>
          </p:nvPr>
        </p:nvSpPr>
        <p:spPr bwMode="auto">
          <a:xfrm>
            <a:off x="5349730" y="5145716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47"/>
          <p:cNvSpPr/>
          <p:nvPr>
            <p:ph type="pic" idx="18"/>
          </p:nvPr>
        </p:nvSpPr>
        <p:spPr bwMode="auto">
          <a:xfrm>
            <a:off x="6950625" y="5145716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7"/>
          <p:cNvSpPr/>
          <p:nvPr>
            <p:ph type="pic" idx="19"/>
          </p:nvPr>
        </p:nvSpPr>
        <p:spPr bwMode="auto">
          <a:xfrm>
            <a:off x="8511196" y="5145716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7"/>
          <p:cNvSpPr/>
          <p:nvPr>
            <p:ph type="pic" idx="20"/>
          </p:nvPr>
        </p:nvSpPr>
        <p:spPr bwMode="auto">
          <a:xfrm>
            <a:off x="10112093" y="5145716"/>
            <a:ext cx="1091572" cy="1091572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7"/>
          <p:cNvSpPr txBox="1"/>
          <p:nvPr>
            <p:ph type="body" idx="1"/>
          </p:nvPr>
        </p:nvSpPr>
        <p:spPr bwMode="auto">
          <a:xfrm>
            <a:off x="671512" y="2550946"/>
            <a:ext cx="3371851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2" name="Google Shape;342;p47"/>
          <p:cNvSpPr txBox="1"/>
          <p:nvPr>
            <p:ph type="title"/>
          </p:nvPr>
        </p:nvSpPr>
        <p:spPr bwMode="auto">
          <a:xfrm>
            <a:off x="677333" y="692148"/>
            <a:ext cx="3366031" cy="170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3" name="Google Shape;343;p47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" preserve="0" showMasterPhAnim="0" userDrawn="1">
  <p:cSld name="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 bwMode="auto">
          <a:xfrm>
            <a:off x="677333" y="692150"/>
            <a:ext cx="10855855" cy="64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" name="Google Shape;68;p12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Цитата " preserve="0" showMasterPhAnim="0" userDrawn="1">
  <p:cSld name="Цитата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/>
        </p:nvSpPr>
        <p:spPr bwMode="auto">
          <a:xfrm>
            <a:off x="3105308" y="-1049150"/>
            <a:ext cx="1876110" cy="439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0"/>
              <a:buFont typeface="Play"/>
              <a:buNone/>
              <a:defRPr/>
            </a:pPr>
            <a:r>
              <a:rPr lang="en-US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</a:rPr>
              <a:t>«</a:t>
            </a:r>
            <a:endParaRPr/>
          </a:p>
        </p:txBody>
      </p:sp>
      <p:sp>
        <p:nvSpPr>
          <p:cNvPr id="346" name="Google Shape;346;p48"/>
          <p:cNvSpPr txBox="1"/>
          <p:nvPr>
            <p:ph type="body" idx="1"/>
          </p:nvPr>
        </p:nvSpPr>
        <p:spPr bwMode="auto">
          <a:xfrm>
            <a:off x="5346701" y="711408"/>
            <a:ext cx="6199187" cy="1061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</a:defRPr>
            </a:lvl1pPr>
            <a:lvl2pPr marL="914400" lvl="1" indent="-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Char char="•"/>
              <a:defRPr sz="3600">
                <a:solidFill>
                  <a:schemeClr val="accent1"/>
                </a:solidFill>
              </a:defRPr>
            </a:lvl2pPr>
            <a:lvl3pPr marL="1371600" lvl="2" indent="-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Char char="−"/>
              <a:defRPr sz="3600">
                <a:solidFill>
                  <a:schemeClr val="accent1"/>
                </a:solidFill>
              </a:defRPr>
            </a:lvl3pPr>
            <a:lvl4pPr marL="1828800" lvl="3" indent="-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Char char="•"/>
              <a:defRPr sz="3600">
                <a:solidFill>
                  <a:schemeClr val="accent1"/>
                </a:solidFill>
              </a:defRPr>
            </a:lvl4pPr>
            <a:lvl5pPr marL="2286000" lvl="4" indent="-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Char char="•"/>
              <a:defRPr sz="3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7" name="Google Shape;347;p48"/>
          <p:cNvSpPr/>
          <p:nvPr>
            <p:ph type="pic" idx="2"/>
          </p:nvPr>
        </p:nvSpPr>
        <p:spPr bwMode="auto">
          <a:xfrm>
            <a:off x="671513" y="800101"/>
            <a:ext cx="3370772" cy="3371553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8"/>
          <p:cNvSpPr txBox="1"/>
          <p:nvPr>
            <p:ph type="body" idx="3"/>
          </p:nvPr>
        </p:nvSpPr>
        <p:spPr bwMode="auto">
          <a:xfrm>
            <a:off x="672591" y="4580421"/>
            <a:ext cx="3372027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None/>
              <a:defRPr sz="2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9" name="Google Shape;349;p48"/>
          <p:cNvSpPr txBox="1"/>
          <p:nvPr>
            <p:ph type="body" idx="4"/>
          </p:nvPr>
        </p:nvSpPr>
        <p:spPr bwMode="auto">
          <a:xfrm>
            <a:off x="672591" y="5490167"/>
            <a:ext cx="3370772" cy="71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0" name="Google Shape;350;p48"/>
          <p:cNvSpPr txBox="1"/>
          <p:nvPr>
            <p:ph type="body" idx="5"/>
          </p:nvPr>
        </p:nvSpPr>
        <p:spPr bwMode="auto">
          <a:xfrm>
            <a:off x="5346701" y="1983399"/>
            <a:ext cx="6194152" cy="416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1" name="Google Shape;351;p48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Цитата без фото" preserve="0" showMasterPhAnim="0" userDrawn="1">
  <p:cSld name="Цитата без фот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body" idx="1"/>
          </p:nvPr>
        </p:nvSpPr>
        <p:spPr bwMode="auto">
          <a:xfrm>
            <a:off x="3359150" y="692151"/>
            <a:ext cx="8174039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None/>
              <a:defRPr sz="4400">
                <a:solidFill>
                  <a:schemeClr val="accent1"/>
                </a:solidFill>
              </a:defRPr>
            </a:lvl1pPr>
            <a:lvl2pPr marL="914400" lvl="1" indent="-50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Char char="•"/>
              <a:defRPr sz="4400">
                <a:solidFill>
                  <a:schemeClr val="accent1"/>
                </a:solidFill>
              </a:defRPr>
            </a:lvl2pPr>
            <a:lvl3pPr marL="1371600" lvl="2" indent="-50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Char char="−"/>
              <a:defRPr sz="4400">
                <a:solidFill>
                  <a:schemeClr val="accent1"/>
                </a:solidFill>
              </a:defRPr>
            </a:lvl3pPr>
            <a:lvl4pPr marL="1828800" lvl="3" indent="-50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Char char="•"/>
              <a:defRPr sz="4400">
                <a:solidFill>
                  <a:schemeClr val="accent1"/>
                </a:solidFill>
              </a:defRPr>
            </a:lvl4pPr>
            <a:lvl5pPr marL="2286000" lvl="4" indent="-50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Helvetica Neue"/>
              <a:buChar char="•"/>
              <a:defRPr sz="44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4" name="Google Shape;354;p49"/>
          <p:cNvSpPr txBox="1"/>
          <p:nvPr>
            <p:ph type="body" idx="2"/>
          </p:nvPr>
        </p:nvSpPr>
        <p:spPr bwMode="auto">
          <a:xfrm>
            <a:off x="3359150" y="5738829"/>
            <a:ext cx="8200515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None/>
              <a:defRPr sz="2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5" name="Google Shape;355;p49"/>
          <p:cNvSpPr txBox="1"/>
          <p:nvPr>
            <p:ph type="body" idx="3"/>
          </p:nvPr>
        </p:nvSpPr>
        <p:spPr bwMode="auto">
          <a:xfrm>
            <a:off x="3366813" y="2459421"/>
            <a:ext cx="8174040" cy="160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6" name="Google Shape;356;p49"/>
          <p:cNvSpPr txBox="1"/>
          <p:nvPr/>
        </p:nvSpPr>
        <p:spPr bwMode="auto">
          <a:xfrm>
            <a:off x="635951" y="-1049151"/>
            <a:ext cx="1876110" cy="439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0"/>
              <a:buFont typeface="Play"/>
              <a:buNone/>
              <a:defRPr/>
            </a:pPr>
            <a:r>
              <a:rPr lang="en-US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</a:rPr>
              <a:t>«</a:t>
            </a:r>
            <a:endParaRPr/>
          </a:p>
        </p:txBody>
      </p:sp>
      <p:sp>
        <p:nvSpPr>
          <p:cNvPr id="357" name="Google Shape;357;p49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Финальный с QR" preserve="0" showMasterPhAnim="0" userDrawn="1">
  <p:cSld name="Финальный с QR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9" name="Google Shape;359;p50" descr="Рисунок 4"/>
          <p:cNvPicPr/>
          <p:nvPr/>
        </p:nvPicPr>
        <p:blipFill>
          <a:blip r:embed="rId2">
            <a:alphaModFix/>
          </a:blip>
          <a:srcRect l="0" t="4670" r="3105" b="9239"/>
          <a:stretch/>
        </p:blipFill>
        <p:spPr bwMode="auto"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0"/>
          <p:cNvSpPr txBox="1"/>
          <p:nvPr>
            <p:ph type="title"/>
          </p:nvPr>
        </p:nvSpPr>
        <p:spPr bwMode="auto">
          <a:xfrm>
            <a:off x="620712" y="4372581"/>
            <a:ext cx="5475288" cy="182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1" name="Google Shape;361;p50"/>
          <p:cNvSpPr/>
          <p:nvPr>
            <p:ph type="pic" idx="2"/>
          </p:nvPr>
        </p:nvSpPr>
        <p:spPr bwMode="auto">
          <a:xfrm>
            <a:off x="658812" y="692150"/>
            <a:ext cx="1289051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50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итульный слайд раздела" preserve="0" showMasterPhAnim="0" userDrawn="1">
  <p:cSld name="Титульный слайд раздела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" name="Google Shape;70;p13" descr="Рисунок 9"/>
          <p:cNvPicPr/>
          <p:nvPr/>
        </p:nvPicPr>
        <p:blipFill>
          <a:blip r:embed="rId2">
            <a:alphaModFix/>
          </a:blip>
          <a:srcRect l="0" t="4670" r="3105" b="9239"/>
          <a:stretch/>
        </p:blipFill>
        <p:spPr bwMode="auto"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type="title"/>
          </p:nvPr>
        </p:nvSpPr>
        <p:spPr bwMode="auto">
          <a:xfrm>
            <a:off x="603172" y="1119966"/>
            <a:ext cx="4621373" cy="182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" name="Google Shape;72;p13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Финальный слайд" preserve="0" showMasterPhAnim="0" userDrawn="1">
  <p:cSld name="Финальный слайд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4" name="Google Shape;74;p14" descr="Рисунок 4"/>
          <p:cNvPicPr/>
          <p:nvPr/>
        </p:nvPicPr>
        <p:blipFill>
          <a:blip r:embed="rId2">
            <a:alphaModFix/>
          </a:blip>
          <a:srcRect l="0" t="4670" r="3105" b="9239"/>
          <a:stretch/>
        </p:blipFill>
        <p:spPr bwMode="auto"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 bwMode="auto">
          <a:xfrm>
            <a:off x="620712" y="583317"/>
            <a:ext cx="5475288" cy="182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76" name="Google Shape;76;p14"/>
          <p:cNvGrpSpPr/>
          <p:nvPr/>
        </p:nvGrpSpPr>
        <p:grpSpPr bwMode="auto">
          <a:xfrm>
            <a:off x="658069" y="5503762"/>
            <a:ext cx="697015" cy="697015"/>
            <a:chOff x="-2" y="-2"/>
            <a:chExt cx="697014" cy="697014"/>
          </a:xfrm>
        </p:grpSpPr>
        <p:grpSp>
          <p:nvGrpSpPr>
            <p:cNvPr id="77" name="Google Shape;77;p14"/>
            <p:cNvGrpSpPr/>
            <p:nvPr/>
          </p:nvGrpSpPr>
          <p:grpSpPr bwMode="auto">
            <a:xfrm>
              <a:off x="-2" y="-2"/>
              <a:ext cx="697014" cy="697014"/>
              <a:chOff x="-1" y="-1"/>
              <a:chExt cx="697012" cy="697012"/>
            </a:xfrm>
          </p:grpSpPr>
          <p:sp>
            <p:nvSpPr>
              <p:cNvPr id="78" name="Google Shape;78;p14"/>
              <p:cNvSpPr/>
              <p:nvPr/>
            </p:nvSpPr>
            <p:spPr bwMode="auto">
              <a:xfrm>
                <a:off x="-1" y="-1"/>
                <a:ext cx="697012" cy="6970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Helvetica Neue"/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</a:endParaRPr>
              </a:p>
            </p:txBody>
          </p:sp>
          <p:sp>
            <p:nvSpPr>
              <p:cNvPr id="79" name="Google Shape;79;p14"/>
              <p:cNvSpPr/>
              <p:nvPr/>
            </p:nvSpPr>
            <p:spPr bwMode="auto">
              <a:xfrm>
                <a:off x="117621" y="212008"/>
                <a:ext cx="464966" cy="29013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  <a:defRPr/>
                </a:pPr>
                <a:endParaRPr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</a:endParaRPr>
              </a:p>
            </p:txBody>
          </p:sp>
        </p:grpSp>
        <p:sp>
          <p:nvSpPr>
            <p:cNvPr id="80" name="Google Shape;80;p14"/>
            <p:cNvSpPr/>
            <p:nvPr/>
          </p:nvSpPr>
          <p:spPr bwMode="auto">
            <a:xfrm>
              <a:off x="117472" y="211699"/>
              <a:ext cx="463248" cy="290798"/>
            </a:xfrm>
            <a:custGeom>
              <a:avLst/>
              <a:gdLst/>
              <a:ahLst/>
              <a:cxnLst/>
              <a:rect l="l" t="t" r="r" b="b"/>
              <a:pathLst>
                <a:path w="21565" h="21575" fill="norm" stroke="1" extrusionOk="0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  <a:defRPr/>
              </a:pP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endParaRPr>
            </a:p>
          </p:txBody>
        </p:sp>
      </p:grpSp>
      <p:sp>
        <p:nvSpPr>
          <p:cNvPr id="81" name="Google Shape;81;p14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Финальный с QR + подпись" preserve="0" showMasterPhAnim="0" userDrawn="1">
  <p:cSld name="Финальный с QR + подпись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" name="Google Shape;83;p15" descr="Рисунок 4"/>
          <p:cNvPicPr/>
          <p:nvPr/>
        </p:nvPicPr>
        <p:blipFill>
          <a:blip r:embed="rId2">
            <a:alphaModFix/>
          </a:blip>
          <a:srcRect l="0" t="4670" r="3105" b="9239"/>
          <a:stretch/>
        </p:blipFill>
        <p:spPr bwMode="auto"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 bwMode="auto">
          <a:xfrm>
            <a:off x="620712" y="3724881"/>
            <a:ext cx="5475288" cy="182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" name="Google Shape;85;p15"/>
          <p:cNvSpPr/>
          <p:nvPr>
            <p:ph type="pic" idx="2"/>
          </p:nvPr>
        </p:nvSpPr>
        <p:spPr bwMode="auto">
          <a:xfrm>
            <a:off x="658812" y="692150"/>
            <a:ext cx="1289051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5"/>
          <p:cNvSpPr txBox="1"/>
          <p:nvPr>
            <p:ph type="body" idx="1"/>
          </p:nvPr>
        </p:nvSpPr>
        <p:spPr bwMode="auto">
          <a:xfrm>
            <a:off x="658812" y="5842000"/>
            <a:ext cx="5437189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914400" lvl="1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•"/>
              <a:defRPr>
                <a:solidFill>
                  <a:srgbClr val="FFFFFF"/>
                </a:solidFill>
              </a:defRPr>
            </a:lvl2pPr>
            <a:lvl3pPr marL="1371600" lvl="2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−"/>
              <a:defRPr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•"/>
              <a:defRPr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" name="Google Shape;87;p15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Титульный слайд" preserve="0" showMasterPhAnim="0" userDrawn="1">
  <p:cSld name="1_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body" idx="1"/>
          </p:nvPr>
        </p:nvSpPr>
        <p:spPr bwMode="auto">
          <a:xfrm>
            <a:off x="658812" y="3307438"/>
            <a:ext cx="1022400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−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  <a:defRPr sz="2000"/>
            </a:lvl5pPr>
            <a:lvl6pPr marL="2743200" lvl="5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 bwMode="auto">
          <a:xfrm>
            <a:off x="622261" y="1052209"/>
            <a:ext cx="10220326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Helvetica Neue"/>
              <a:buNone/>
              <a:defRPr sz="6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91" name="Google Shape;91;p16"/>
          <p:cNvGrpSpPr/>
          <p:nvPr/>
        </p:nvGrpSpPr>
        <p:grpSpPr bwMode="auto">
          <a:xfrm>
            <a:off x="658069" y="5503762"/>
            <a:ext cx="697015" cy="697015"/>
            <a:chOff x="-2" y="-2"/>
            <a:chExt cx="697014" cy="697014"/>
          </a:xfrm>
        </p:grpSpPr>
        <p:grpSp>
          <p:nvGrpSpPr>
            <p:cNvPr id="92" name="Google Shape;92;p16"/>
            <p:cNvGrpSpPr/>
            <p:nvPr/>
          </p:nvGrpSpPr>
          <p:grpSpPr bwMode="auto">
            <a:xfrm>
              <a:off x="-2" y="-2"/>
              <a:ext cx="697014" cy="697014"/>
              <a:chOff x="-1" y="-1"/>
              <a:chExt cx="697012" cy="697012"/>
            </a:xfrm>
          </p:grpSpPr>
          <p:sp>
            <p:nvSpPr>
              <p:cNvPr id="93" name="Google Shape;93;p16"/>
              <p:cNvSpPr/>
              <p:nvPr/>
            </p:nvSpPr>
            <p:spPr bwMode="auto">
              <a:xfrm>
                <a:off x="-1" y="-1"/>
                <a:ext cx="697012" cy="6970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rm" stroke="1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  <a:defRPr/>
                </a:pPr>
                <a:endParaRPr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</a:endParaRPr>
              </a:p>
            </p:txBody>
          </p:sp>
          <p:sp>
            <p:nvSpPr>
              <p:cNvPr id="94" name="Google Shape;94;p16"/>
              <p:cNvSpPr/>
              <p:nvPr/>
            </p:nvSpPr>
            <p:spPr bwMode="auto">
              <a:xfrm>
                <a:off x="117621" y="212008"/>
                <a:ext cx="464966" cy="29013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rm" stroke="1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  <a:defRPr/>
                </a:pPr>
                <a:endParaRPr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</a:endParaRPr>
              </a:p>
            </p:txBody>
          </p:sp>
        </p:grpSp>
        <p:sp>
          <p:nvSpPr>
            <p:cNvPr id="95" name="Google Shape;95;p16"/>
            <p:cNvSpPr/>
            <p:nvPr/>
          </p:nvSpPr>
          <p:spPr bwMode="auto">
            <a:xfrm>
              <a:off x="117472" y="211699"/>
              <a:ext cx="463248" cy="290798"/>
            </a:xfrm>
            <a:custGeom>
              <a:avLst/>
              <a:gdLst/>
              <a:ahLst/>
              <a:cxnLst/>
              <a:rect l="l" t="t" r="r" b="b"/>
              <a:pathLst>
                <a:path w="21565" h="21575" fill="norm" stroke="1" extrusionOk="0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  <a:defRPr/>
              </a:pP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endParaRPr>
            </a:p>
          </p:txBody>
        </p:sp>
      </p:grpSp>
      <p:sp>
        <p:nvSpPr>
          <p:cNvPr id="96" name="Google Shape;96;p16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Акцент" preserve="0" showMasterPhAnim="0" userDrawn="1">
  <p:cSld name="Акцен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 bwMode="auto">
          <a:xfrm>
            <a:off x="1999416" y="2971951"/>
            <a:ext cx="8193167" cy="91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  <a:defRPr sz="66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" name="Google Shape;99;p17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Google Shape;6;p8"/>
          <p:cNvGrpSpPr/>
          <p:nvPr/>
        </p:nvGrpSpPr>
        <p:grpSpPr bwMode="auto">
          <a:xfrm>
            <a:off x="-1" y="-114752"/>
            <a:ext cx="12188151" cy="64312"/>
            <a:chOff x="0" y="0"/>
            <a:chExt cx="12188149" cy="64310"/>
          </a:xfrm>
        </p:grpSpPr>
        <p:cxnSp>
          <p:nvCxnSpPr>
            <p:cNvPr id="7" name="Google Shape;7;p8"/>
            <p:cNvCxnSpPr>
              <a:cxnSpLocks/>
            </p:cNvCxnSpPr>
            <p:nvPr/>
          </p:nvCxnSpPr>
          <p:spPr bwMode="auto">
            <a:xfrm flipH="1">
              <a:off x="0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8;p8"/>
            <p:cNvCxnSpPr>
              <a:cxnSpLocks/>
            </p:cNvCxnSpPr>
            <p:nvPr/>
          </p:nvCxnSpPr>
          <p:spPr bwMode="auto">
            <a:xfrm>
              <a:off x="677119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9;p8"/>
            <p:cNvCxnSpPr>
              <a:cxnSpLocks/>
            </p:cNvCxnSpPr>
            <p:nvPr/>
          </p:nvCxnSpPr>
          <p:spPr bwMode="auto">
            <a:xfrm>
              <a:off x="1354238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0;p8"/>
            <p:cNvCxnSpPr>
              <a:cxnSpLocks/>
            </p:cNvCxnSpPr>
            <p:nvPr/>
          </p:nvCxnSpPr>
          <p:spPr bwMode="auto">
            <a:xfrm>
              <a:off x="2031357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11;p8"/>
            <p:cNvCxnSpPr>
              <a:cxnSpLocks/>
            </p:cNvCxnSpPr>
            <p:nvPr/>
          </p:nvCxnSpPr>
          <p:spPr bwMode="auto">
            <a:xfrm>
              <a:off x="2708476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2;p8"/>
            <p:cNvCxnSpPr>
              <a:cxnSpLocks/>
            </p:cNvCxnSpPr>
            <p:nvPr/>
          </p:nvCxnSpPr>
          <p:spPr bwMode="auto">
            <a:xfrm>
              <a:off x="3385595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8"/>
            <p:cNvCxnSpPr>
              <a:cxnSpLocks/>
            </p:cNvCxnSpPr>
            <p:nvPr/>
          </p:nvCxnSpPr>
          <p:spPr bwMode="auto">
            <a:xfrm>
              <a:off x="4062714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8"/>
            <p:cNvCxnSpPr>
              <a:cxnSpLocks/>
            </p:cNvCxnSpPr>
            <p:nvPr/>
          </p:nvCxnSpPr>
          <p:spPr bwMode="auto">
            <a:xfrm>
              <a:off x="4739833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8"/>
            <p:cNvCxnSpPr>
              <a:cxnSpLocks/>
            </p:cNvCxnSpPr>
            <p:nvPr/>
          </p:nvCxnSpPr>
          <p:spPr bwMode="auto">
            <a:xfrm>
              <a:off x="5416952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8"/>
            <p:cNvCxnSpPr>
              <a:cxnSpLocks/>
            </p:cNvCxnSpPr>
            <p:nvPr/>
          </p:nvCxnSpPr>
          <p:spPr bwMode="auto">
            <a:xfrm>
              <a:off x="6094071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8"/>
            <p:cNvCxnSpPr>
              <a:cxnSpLocks/>
            </p:cNvCxnSpPr>
            <p:nvPr/>
          </p:nvCxnSpPr>
          <p:spPr bwMode="auto">
            <a:xfrm>
              <a:off x="6771190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8"/>
            <p:cNvCxnSpPr>
              <a:cxnSpLocks/>
            </p:cNvCxnSpPr>
            <p:nvPr/>
          </p:nvCxnSpPr>
          <p:spPr bwMode="auto">
            <a:xfrm>
              <a:off x="7448308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8"/>
            <p:cNvCxnSpPr>
              <a:cxnSpLocks/>
            </p:cNvCxnSpPr>
            <p:nvPr/>
          </p:nvCxnSpPr>
          <p:spPr bwMode="auto">
            <a:xfrm>
              <a:off x="8125427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8"/>
            <p:cNvCxnSpPr>
              <a:cxnSpLocks/>
            </p:cNvCxnSpPr>
            <p:nvPr/>
          </p:nvCxnSpPr>
          <p:spPr bwMode="auto">
            <a:xfrm>
              <a:off x="8802547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8"/>
            <p:cNvCxnSpPr>
              <a:cxnSpLocks/>
            </p:cNvCxnSpPr>
            <p:nvPr/>
          </p:nvCxnSpPr>
          <p:spPr bwMode="auto">
            <a:xfrm>
              <a:off x="9479666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8"/>
            <p:cNvCxnSpPr>
              <a:cxnSpLocks/>
            </p:cNvCxnSpPr>
            <p:nvPr/>
          </p:nvCxnSpPr>
          <p:spPr bwMode="auto">
            <a:xfrm>
              <a:off x="10156785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8"/>
            <p:cNvCxnSpPr>
              <a:cxnSpLocks/>
            </p:cNvCxnSpPr>
            <p:nvPr/>
          </p:nvCxnSpPr>
          <p:spPr bwMode="auto">
            <a:xfrm>
              <a:off x="10833904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8"/>
            <p:cNvCxnSpPr>
              <a:cxnSpLocks/>
            </p:cNvCxnSpPr>
            <p:nvPr/>
          </p:nvCxnSpPr>
          <p:spPr bwMode="auto">
            <a:xfrm>
              <a:off x="11511023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8"/>
            <p:cNvCxnSpPr>
              <a:cxnSpLocks/>
            </p:cNvCxnSpPr>
            <p:nvPr/>
          </p:nvCxnSpPr>
          <p:spPr bwMode="auto">
            <a:xfrm>
              <a:off x="12188148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" name="Google Shape;26;p8"/>
          <p:cNvGrpSpPr/>
          <p:nvPr/>
        </p:nvGrpSpPr>
        <p:grpSpPr bwMode="auto">
          <a:xfrm>
            <a:off x="-4" y="6987087"/>
            <a:ext cx="12188151" cy="64312"/>
            <a:chOff x="0" y="0"/>
            <a:chExt cx="12188149" cy="64310"/>
          </a:xfrm>
        </p:grpSpPr>
        <p:cxnSp>
          <p:nvCxnSpPr>
            <p:cNvPr id="27" name="Google Shape;27;p8"/>
            <p:cNvCxnSpPr>
              <a:cxnSpLocks/>
            </p:cNvCxnSpPr>
            <p:nvPr/>
          </p:nvCxnSpPr>
          <p:spPr bwMode="auto">
            <a:xfrm flipH="1">
              <a:off x="0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8"/>
            <p:cNvCxnSpPr>
              <a:cxnSpLocks/>
            </p:cNvCxnSpPr>
            <p:nvPr/>
          </p:nvCxnSpPr>
          <p:spPr bwMode="auto">
            <a:xfrm>
              <a:off x="677119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8"/>
            <p:cNvCxnSpPr>
              <a:cxnSpLocks/>
            </p:cNvCxnSpPr>
            <p:nvPr/>
          </p:nvCxnSpPr>
          <p:spPr bwMode="auto">
            <a:xfrm>
              <a:off x="1354238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8"/>
            <p:cNvCxnSpPr>
              <a:cxnSpLocks/>
            </p:cNvCxnSpPr>
            <p:nvPr/>
          </p:nvCxnSpPr>
          <p:spPr bwMode="auto">
            <a:xfrm>
              <a:off x="2031357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8"/>
            <p:cNvCxnSpPr>
              <a:cxnSpLocks/>
            </p:cNvCxnSpPr>
            <p:nvPr/>
          </p:nvCxnSpPr>
          <p:spPr bwMode="auto">
            <a:xfrm>
              <a:off x="2708476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8"/>
            <p:cNvCxnSpPr>
              <a:cxnSpLocks/>
            </p:cNvCxnSpPr>
            <p:nvPr/>
          </p:nvCxnSpPr>
          <p:spPr bwMode="auto">
            <a:xfrm>
              <a:off x="3385595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8"/>
            <p:cNvCxnSpPr>
              <a:cxnSpLocks/>
            </p:cNvCxnSpPr>
            <p:nvPr/>
          </p:nvCxnSpPr>
          <p:spPr bwMode="auto">
            <a:xfrm>
              <a:off x="4062714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8"/>
            <p:cNvCxnSpPr>
              <a:cxnSpLocks/>
            </p:cNvCxnSpPr>
            <p:nvPr/>
          </p:nvCxnSpPr>
          <p:spPr bwMode="auto">
            <a:xfrm>
              <a:off x="4739833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8"/>
            <p:cNvCxnSpPr>
              <a:cxnSpLocks/>
            </p:cNvCxnSpPr>
            <p:nvPr/>
          </p:nvCxnSpPr>
          <p:spPr bwMode="auto">
            <a:xfrm>
              <a:off x="5416952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8"/>
            <p:cNvCxnSpPr>
              <a:cxnSpLocks/>
            </p:cNvCxnSpPr>
            <p:nvPr/>
          </p:nvCxnSpPr>
          <p:spPr bwMode="auto">
            <a:xfrm>
              <a:off x="6094071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8"/>
            <p:cNvCxnSpPr>
              <a:cxnSpLocks/>
            </p:cNvCxnSpPr>
            <p:nvPr/>
          </p:nvCxnSpPr>
          <p:spPr bwMode="auto">
            <a:xfrm>
              <a:off x="6771190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8"/>
            <p:cNvCxnSpPr>
              <a:cxnSpLocks/>
            </p:cNvCxnSpPr>
            <p:nvPr/>
          </p:nvCxnSpPr>
          <p:spPr bwMode="auto">
            <a:xfrm>
              <a:off x="7448308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8"/>
            <p:cNvCxnSpPr>
              <a:cxnSpLocks/>
            </p:cNvCxnSpPr>
            <p:nvPr/>
          </p:nvCxnSpPr>
          <p:spPr bwMode="auto">
            <a:xfrm>
              <a:off x="8125427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8"/>
            <p:cNvCxnSpPr>
              <a:cxnSpLocks/>
            </p:cNvCxnSpPr>
            <p:nvPr/>
          </p:nvCxnSpPr>
          <p:spPr bwMode="auto">
            <a:xfrm>
              <a:off x="8802547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8"/>
            <p:cNvCxnSpPr>
              <a:cxnSpLocks/>
            </p:cNvCxnSpPr>
            <p:nvPr/>
          </p:nvCxnSpPr>
          <p:spPr bwMode="auto">
            <a:xfrm>
              <a:off x="9479666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8"/>
            <p:cNvCxnSpPr>
              <a:cxnSpLocks/>
            </p:cNvCxnSpPr>
            <p:nvPr/>
          </p:nvCxnSpPr>
          <p:spPr bwMode="auto">
            <a:xfrm>
              <a:off x="10156785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8"/>
            <p:cNvCxnSpPr>
              <a:cxnSpLocks/>
            </p:cNvCxnSpPr>
            <p:nvPr/>
          </p:nvCxnSpPr>
          <p:spPr bwMode="auto">
            <a:xfrm>
              <a:off x="10833904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8"/>
            <p:cNvCxnSpPr>
              <a:cxnSpLocks/>
            </p:cNvCxnSpPr>
            <p:nvPr/>
          </p:nvCxnSpPr>
          <p:spPr bwMode="auto">
            <a:xfrm>
              <a:off x="11511023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8"/>
            <p:cNvCxnSpPr>
              <a:cxnSpLocks/>
            </p:cNvCxnSpPr>
            <p:nvPr/>
          </p:nvCxnSpPr>
          <p:spPr bwMode="auto">
            <a:xfrm>
              <a:off x="12188148" y="0"/>
              <a:ext cx="1" cy="6431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6" name="Google Shape;46;p8"/>
          <p:cNvSpPr txBox="1"/>
          <p:nvPr>
            <p:ph type="title"/>
          </p:nvPr>
        </p:nvSpPr>
        <p:spPr bwMode="auto"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8"/>
          <p:cNvSpPr txBox="1"/>
          <p:nvPr>
            <p:ph type="body" idx="1"/>
          </p:nvPr>
        </p:nvSpPr>
        <p:spPr bwMode="auto"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1pPr>
            <a:lvl2pPr marL="914400" marR="0" lvl="1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2pPr>
            <a:lvl3pPr marL="1371600" marR="0" lvl="2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−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3pPr>
            <a:lvl4pPr marL="1828800" marR="0" lvl="3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4pPr>
            <a:lvl5pPr marL="2286000" marR="0" lvl="4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5pPr>
            <a:lvl6pPr marL="2743200" marR="0" lvl="5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6pPr>
            <a:lvl7pPr marL="3200400" marR="0" lvl="6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7pPr>
            <a:lvl8pPr marL="3657600" marR="0" lvl="7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8pPr>
            <a:lvl9pPr marL="4114800" marR="0" lvl="8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8"/>
          <p:cNvSpPr txBox="1"/>
          <p:nvPr>
            <p:ph type="sldNum" idx="12"/>
          </p:nvPr>
        </p:nvSpPr>
        <p:spPr bwMode="auto"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 sz="1400">
              <a:latin typeface="Arial"/>
              <a:ea typeface="Arial"/>
              <a:cs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" name="Google Shape;367;p1"/>
          <p:cNvSpPr txBox="1"/>
          <p:nvPr>
            <p:ph type="body" idx="1"/>
          </p:nvPr>
        </p:nvSpPr>
        <p:spPr bwMode="auto">
          <a:xfrm>
            <a:off x="658812" y="3639110"/>
            <a:ext cx="10223501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Helvetica Neue"/>
              <a:buNone/>
              <a:defRPr/>
            </a:pPr>
            <a:r>
              <a:rPr lang="en-US" sz="1900"/>
              <a:t>Петропавлов Глеб</a:t>
            </a:r>
            <a:endParaRPr/>
          </a:p>
        </p:txBody>
      </p:sp>
      <p:sp>
        <p:nvSpPr>
          <p:cNvPr id="368" name="Google Shape;368;p1"/>
          <p:cNvSpPr txBox="1"/>
          <p:nvPr>
            <p:ph type="title"/>
          </p:nvPr>
        </p:nvSpPr>
        <p:spPr bwMode="auto">
          <a:xfrm>
            <a:off x="622300" y="699320"/>
            <a:ext cx="10220325" cy="2520692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b" anchorCtr="0" forceAA="0" upright="0" compatLnSpc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/>
            </a:pPr>
            <a:r>
              <a:rPr lang="en-US"/>
              <a:t>Архитектура</a:t>
            </a:r>
            <a:endParaRPr/>
          </a:p>
        </p:txBody>
      </p:sp>
      <p:sp>
        <p:nvSpPr>
          <p:cNvPr id="369" name="Google Shape;369;p1"/>
          <p:cNvSpPr txBox="1"/>
          <p:nvPr>
            <p:ph type="sldNum" idx="12"/>
          </p:nvPr>
        </p:nvSpPr>
        <p:spPr bwMode="auto">
          <a:xfrm>
            <a:off x="5892800" y="6172200"/>
            <a:ext cx="2844900" cy="2769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836042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10874373" cy="100806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9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Абстрагирование это выделение значимой информации и исключение из рассмотрения незначимой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В ООП чаще подразумевают набор наиболее значимых характеристик объекта, доступных остальной программе</a:t>
            </a:r>
            <a:endParaRPr/>
          </a:p>
        </p:txBody>
      </p:sp>
      <p:sp>
        <p:nvSpPr>
          <p:cNvPr id="120246165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Абстракция данных</a:t>
            </a:r>
            <a:endParaRPr/>
          </a:p>
        </p:txBody>
      </p:sp>
      <p:sp>
        <p:nvSpPr>
          <p:cNvPr id="575903337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ECF155E-4F00-3AEF-B6F3-BC30F7A00364}" type="slidenum">
              <a:rPr lang="en-US"/>
              <a:t/>
            </a:fld>
            <a:endParaRPr/>
          </a:p>
        </p:txBody>
      </p:sp>
      <p:pic>
        <p:nvPicPr>
          <p:cNvPr id="781918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008961" y="2520410"/>
            <a:ext cx="4649415" cy="3780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3031987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10874373" cy="100806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8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свойство системы, позволяющее объединить данные и методы, работающие с ними, в классе</a:t>
            </a:r>
            <a:endParaRPr/>
          </a:p>
        </p:txBody>
      </p:sp>
      <p:sp>
        <p:nvSpPr>
          <p:cNvPr id="1484399718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Инкапсуляция</a:t>
            </a:r>
            <a:endParaRPr/>
          </a:p>
        </p:txBody>
      </p:sp>
      <p:sp>
        <p:nvSpPr>
          <p:cNvPr id="1886532572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25C073C-C6EA-1B88-FDA6-7EE557FD9C00}" type="slidenum">
              <a:rPr lang="en-US"/>
              <a:t/>
            </a:fld>
            <a:endParaRPr/>
          </a:p>
        </p:txBody>
      </p:sp>
      <p:pic>
        <p:nvPicPr>
          <p:cNvPr id="102409724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353524" y="2516509"/>
            <a:ext cx="5685449" cy="3595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751326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10874373" cy="4227512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>
              <a:defRPr/>
            </a:pPr>
            <a:r>
              <a:rPr b="1"/>
              <a:t>Наследование</a:t>
            </a:r>
            <a:endParaRPr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Отношение “Является” (is-a)</a:t>
            </a:r>
            <a:endParaRPr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Способ абстрагирования и классификации</a:t>
            </a:r>
            <a:endParaRPr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Средство обеспечения полиморфизма</a:t>
            </a:r>
            <a:endParaRPr/>
          </a:p>
          <a:p>
            <a:pPr>
              <a:defRPr/>
            </a:pPr>
            <a:r>
              <a:rPr b="1"/>
              <a:t>Композиция</a:t>
            </a:r>
            <a:endParaRPr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Отношение “Имеет” (has-a)</a:t>
            </a:r>
            <a:endParaRPr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Способ создания динамических связей</a:t>
            </a:r>
            <a:endParaRPr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Средство обеспечения делегирования</a:t>
            </a:r>
            <a:endParaRPr/>
          </a:p>
          <a:p>
            <a:pPr>
              <a:defRPr/>
            </a:pPr>
            <a:r>
              <a:rPr/>
              <a:t>Более-менее взаимозаменяемы</a:t>
            </a:r>
            <a:endParaRPr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Объект-потомок на самом деле включает в себя объект-предок</a:t>
            </a:r>
            <a:endParaRPr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Композиция обычно предпочтительнее</a:t>
            </a:r>
            <a:endParaRPr/>
          </a:p>
        </p:txBody>
      </p:sp>
      <p:sp>
        <p:nvSpPr>
          <p:cNvPr id="2012633172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Наследование, композиция, полиморфизм</a:t>
            </a:r>
            <a:endParaRPr/>
          </a:p>
        </p:txBody>
      </p:sp>
      <p:sp>
        <p:nvSpPr>
          <p:cNvPr id="530330503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224558F-FEEE-5B19-DE81-5F9597606824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7144381" name="Google Shape;71;p13"/>
          <p:cNvSpPr txBox="1"/>
          <p:nvPr>
            <p:ph type="title"/>
          </p:nvPr>
        </p:nvSpPr>
        <p:spPr bwMode="auto">
          <a:xfrm flipH="0" flipV="0">
            <a:off x="603171" y="1119963"/>
            <a:ext cx="5798603" cy="1828191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/>
              <a:t>Принципы</a:t>
            </a:r>
            <a:br>
              <a:rPr/>
            </a:br>
            <a:r>
              <a:rPr/>
              <a:t>разработки</a:t>
            </a:r>
            <a:endParaRPr/>
          </a:p>
        </p:txBody>
      </p:sp>
      <p:sp>
        <p:nvSpPr>
          <p:cNvPr id="590098981" name="Google Shape;72;p13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39D5E0D-717F-9C13-2A97-7E480185D16D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9458480" name="Google Shape;542;p68"/>
          <p:cNvSpPr txBox="1"/>
          <p:nvPr>
            <p:ph type="body" idx="1"/>
          </p:nvPr>
        </p:nvSpPr>
        <p:spPr bwMode="auto">
          <a:xfrm>
            <a:off x="658824" y="1773249"/>
            <a:ext cx="7229999" cy="444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55599" algn="l">
              <a:spcBef>
                <a:spcPts val="999"/>
              </a:spcBef>
              <a:spcAft>
                <a:spcPts val="0"/>
              </a:spcAft>
              <a:buSzPts val="2000"/>
              <a:buChar char="●"/>
              <a:defRPr/>
            </a:pPr>
            <a:r>
              <a:rPr lang="ru-RU" sz="2000"/>
              <a:t>Если кажется, что этот код вы уже встречали раньше, подумайте и не повторяйте себя</a:t>
            </a:r>
            <a:endParaRPr sz="2000"/>
          </a:p>
          <a:p>
            <a:pPr marL="457200" lvl="0" indent="-355599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pPr>
            <a:r>
              <a:rPr lang="ru-RU" sz="2000"/>
              <a:t>Проще поменять логику в общем классе, чем менять логику во всех классах(?)</a:t>
            </a:r>
            <a:endParaRPr sz="2000"/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endParaRPr sz="2000"/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2000"/>
              <a:t>Если мы нарушаем DRY, то можно шутить, что у нас мокрый код:)</a:t>
            </a:r>
            <a:endParaRPr sz="2000"/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2000"/>
              <a:t>WET - Write Everything Twice</a:t>
            </a:r>
            <a:endParaRPr sz="2000"/>
          </a:p>
        </p:txBody>
      </p:sp>
      <p:sp>
        <p:nvSpPr>
          <p:cNvPr id="457756673" name="Google Shape;543;p68"/>
          <p:cNvSpPr txBox="1"/>
          <p:nvPr>
            <p:ph type="title"/>
          </p:nvPr>
        </p:nvSpPr>
        <p:spPr bwMode="auto">
          <a:xfrm>
            <a:off x="677333" y="692149"/>
            <a:ext cx="10855800" cy="6440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DRY – Don’t repeat yourself (не повторяй себя)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26858090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323209" y="1336249"/>
            <a:ext cx="3467098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6874790" name="Google Shape;534;p67"/>
          <p:cNvSpPr txBox="1"/>
          <p:nvPr>
            <p:ph type="title"/>
          </p:nvPr>
        </p:nvSpPr>
        <p:spPr bwMode="auto">
          <a:xfrm>
            <a:off x="677333" y="692149"/>
            <a:ext cx="10855800" cy="6440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KISS (Keep It </a:t>
            </a:r>
            <a:r>
              <a:rPr lang="ru-RU"/>
              <a:t>Simple,</a:t>
            </a:r>
            <a:r>
              <a:rPr lang="ru-RU"/>
              <a:t> Stupid)</a:t>
            </a:r>
            <a:endParaRPr/>
          </a:p>
        </p:txBody>
      </p:sp>
      <p:sp>
        <p:nvSpPr>
          <p:cNvPr id="1948526543" name="Google Shape;535;p67"/>
          <p:cNvSpPr txBox="1"/>
          <p:nvPr>
            <p:ph type="body" idx="1"/>
          </p:nvPr>
        </p:nvSpPr>
        <p:spPr bwMode="auto">
          <a:xfrm>
            <a:off x="658820" y="1773249"/>
            <a:ext cx="7203898" cy="444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74649" algn="l">
              <a:lnSpc>
                <a:spcPct val="100000"/>
              </a:lnSpc>
              <a:spcBef>
                <a:spcPts val="999"/>
              </a:spcBef>
              <a:spcAft>
                <a:spcPts val="0"/>
              </a:spcAft>
              <a:buClr>
                <a:srgbClr val="323332"/>
              </a:buClr>
              <a:buSzPts val="2300"/>
              <a:buChar char="●"/>
              <a:defRPr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Сохраняйте ваши методы маленькими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457200" lvl="0" indent="-37464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300"/>
              <a:buChar char="●"/>
              <a:defRPr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Сохраняйте ваши классы маленькими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457200" lvl="0" indent="-37464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300"/>
              <a:buChar char="●"/>
              <a:defRPr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Придумайте решение задачи сначала, потом напишите код…. Многие разработчики придумывают решение задачи во время написания кода и в этом нет ничего плохого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457200" lvl="0" indent="-37464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300"/>
              <a:buChar char="●"/>
              <a:defRPr/>
            </a:pPr>
            <a:r>
              <a:rPr lang="ru-RU" sz="23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Не бойтесь избавляться от старого кода. Вполне возможно что он просто не сможет решить новые задачи</a:t>
            </a:r>
            <a:endParaRPr sz="23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0" lvl="0" indent="0" algn="r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2300" i="1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— Filip Hanik, Senior Software Engineer в SpringSource Division VMware, Inc.</a:t>
            </a:r>
            <a:endParaRPr sz="2300" i="1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endParaRPr sz="1900"/>
          </a:p>
        </p:txBody>
      </p:sp>
      <p:pic>
        <p:nvPicPr>
          <p:cNvPr id="186584324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941318" y="1773249"/>
            <a:ext cx="3955237" cy="263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2965483" name="Google Shape;107;p20"/>
          <p:cNvSpPr txBox="1"/>
          <p:nvPr>
            <p:ph type="body" idx="1"/>
          </p:nvPr>
        </p:nvSpPr>
        <p:spPr bwMode="auto">
          <a:xfrm flipH="0" flipV="0">
            <a:off x="677331" y="1611309"/>
            <a:ext cx="11013707" cy="422751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50" indent="-261850" algn="just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создавать какую-то функциональность следует только тогда, когда она действительно нужна</a:t>
            </a:r>
            <a:endParaRPr sz="1800"/>
          </a:p>
        </p:txBody>
      </p:sp>
      <p:sp>
        <p:nvSpPr>
          <p:cNvPr id="1188016431" name="Google Shape;108;p20"/>
          <p:cNvSpPr txBox="1"/>
          <p:nvPr>
            <p:ph type="title"/>
          </p:nvPr>
        </p:nvSpPr>
        <p:spPr bwMode="auto">
          <a:xfrm>
            <a:off x="695850" y="692147"/>
            <a:ext cx="10855852" cy="644239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YAGNI</a:t>
            </a: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 - </a:t>
            </a: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You ain’t gonna need it </a:t>
            </a:r>
            <a:r>
              <a:rPr lang="ru-RU" sz="28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(«Вам это не понадобится»)</a:t>
            </a:r>
            <a:endParaRPr sz="2800"/>
          </a:p>
        </p:txBody>
      </p:sp>
      <p:sp>
        <p:nvSpPr>
          <p:cNvPr id="1105000765" name="Google Shape;109;p20"/>
          <p:cNvSpPr txBox="1"/>
          <p:nvPr>
            <p:ph type="sldNum" idx="12"/>
          </p:nvPr>
        </p:nvSpPr>
        <p:spPr bwMode="auto">
          <a:xfrm>
            <a:off x="5892797" y="6172200"/>
            <a:ext cx="2844796" cy="36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7" tIns="45697" rIns="45697" bIns="45697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AB0423C-FF70-8A10-C96A-C7877B102639}" type="slidenum">
              <a:rPr lang="en-US"/>
              <a:t/>
            </a:fld>
            <a:endParaRPr/>
          </a:p>
        </p:txBody>
      </p:sp>
      <p:pic>
        <p:nvPicPr>
          <p:cNvPr id="154666893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66971" y="2498722"/>
            <a:ext cx="6135078" cy="3443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54984" name="Google Shape;109;p20"/>
          <p:cNvSpPr txBox="1"/>
          <p:nvPr>
            <p:ph type="sldNum" idx="12"/>
          </p:nvPr>
        </p:nvSpPr>
        <p:spPr bwMode="auto">
          <a:xfrm>
            <a:off x="5892797" y="6172200"/>
            <a:ext cx="2844796" cy="36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7" tIns="45697" rIns="45697" bIns="45697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0625A1E-7C9D-2ED7-31C0-66530F13834C}" type="slidenum">
              <a:rPr lang="en-US"/>
              <a:t/>
            </a:fld>
            <a:endParaRPr/>
          </a:p>
        </p:txBody>
      </p:sp>
      <p:pic>
        <p:nvPicPr>
          <p:cNvPr id="192491315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529614"/>
            <a:ext cx="12191999" cy="3798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8042515" name="Google Shape;71;p13"/>
          <p:cNvSpPr txBox="1"/>
          <p:nvPr>
            <p:ph type="title"/>
          </p:nvPr>
        </p:nvSpPr>
        <p:spPr bwMode="auto">
          <a:xfrm>
            <a:off x="603171" y="1119963"/>
            <a:ext cx="4621370" cy="18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/>
              <a:t>SOLI</a:t>
            </a:r>
            <a:r>
              <a:rPr>
                <a:solidFill>
                  <a:srgbClr val="FFFF00"/>
                </a:solidFill>
              </a:rPr>
              <a:t>D</a:t>
            </a:r>
            <a:endParaRPr/>
          </a:p>
        </p:txBody>
      </p:sp>
      <p:sp>
        <p:nvSpPr>
          <p:cNvPr id="767916701" name="Google Shape;72;p13"/>
          <p:cNvSpPr txBox="1"/>
          <p:nvPr>
            <p:ph type="sldNum" idx="12"/>
          </p:nvPr>
        </p:nvSpPr>
        <p:spPr bwMode="auto">
          <a:xfrm>
            <a:off x="5892797" y="6172200"/>
            <a:ext cx="2844796" cy="36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7" tIns="45697" rIns="45697" bIns="45697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84B092-00D3-6641-2A15-05776C435A28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906367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10874373" cy="100806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8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У класса должна быть только одна причина для изменения.</a:t>
            </a:r>
            <a:endParaRPr/>
          </a:p>
        </p:txBody>
      </p:sp>
      <p:sp>
        <p:nvSpPr>
          <p:cNvPr id="404543239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Принцип единственной ответственности</a:t>
            </a:r>
            <a:endParaRPr/>
          </a:p>
        </p:txBody>
      </p:sp>
      <p:sp>
        <p:nvSpPr>
          <p:cNvPr id="2082936546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3E4666D-BC9E-62FC-938C-CB59C9A3EFE3}" type="slidenum">
              <a:rPr lang="en-US"/>
              <a:t/>
            </a:fld>
            <a:endParaRPr/>
          </a:p>
        </p:txBody>
      </p:sp>
      <p:pic>
        <p:nvPicPr>
          <p:cNvPr id="75763002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305899" y="2416941"/>
            <a:ext cx="5648324" cy="4018782"/>
          </a:xfrm>
          <a:prstGeom prst="rect">
            <a:avLst/>
          </a:prstGeom>
        </p:spPr>
      </p:pic>
      <p:sp>
        <p:nvSpPr>
          <p:cNvPr id="40464796" name=""/>
          <p:cNvSpPr txBox="1"/>
          <p:nvPr/>
        </p:nvSpPr>
        <p:spPr bwMode="auto">
          <a:xfrm flipH="0" flipV="0">
            <a:off x="7754324" y="2581274"/>
            <a:ext cx="2693081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single responsibility principle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5304924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7686593" cy="4560888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9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Совокупность важнейших решений об организации системы (Вики)</a:t>
            </a:r>
            <a:endParaRPr sz="16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Эволюционный свод знаний</a:t>
            </a:r>
            <a:endParaRPr sz="16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Разные точки зрения</a:t>
            </a:r>
            <a:endParaRPr sz="16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Разный уровень детализации</a:t>
            </a: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28648" lvl="1" indent="0">
              <a:buClr>
                <a:srgbClr val="000000"/>
              </a:buClr>
              <a:buSzPts val="1800"/>
              <a:buFont typeface="Arial"/>
              <a:buNone/>
              <a:defRPr/>
            </a:pP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Для чего</a:t>
            </a:r>
            <a:endParaRPr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База для реализации, “фундамент” системы</a:t>
            </a:r>
            <a:endParaRPr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Инструмент для оценки трудоёмкости и отслеживания прогресса</a:t>
            </a:r>
            <a:endParaRPr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Средство обсепечения переиспользования</a:t>
            </a:r>
            <a:endParaRPr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Средство анализа системы еще до того, как она реализована</a:t>
            </a:r>
            <a:endParaRPr/>
          </a:p>
          <a:p>
            <a:pPr marL="628648" lvl="1" indent="0" algn="r"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sz="1100" i="1"/>
              <a:t>Архитектура является свойством программного обеспечения,</a:t>
            </a:r>
            <a:endParaRPr sz="1100" i="1"/>
          </a:p>
          <a:p>
            <a:pPr marL="628648" lvl="1" indent="0" algn="r"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sz="1100" i="1"/>
              <a:t> так же как вес является </a:t>
            </a:r>
            <a:r>
              <a:rPr sz="1100" i="1"/>
              <a:t>свойством камня. (с</a:t>
            </a:r>
            <a:r>
              <a:rPr sz="1100"/>
              <a:t>)</a:t>
            </a:r>
            <a:endParaRPr sz="1100"/>
          </a:p>
        </p:txBody>
      </p:sp>
      <p:sp>
        <p:nvSpPr>
          <p:cNvPr id="2104860179" name="Google Shape;108;p20"/>
          <p:cNvSpPr txBox="1"/>
          <p:nvPr>
            <p:ph type="title"/>
          </p:nvPr>
        </p:nvSpPr>
        <p:spPr bwMode="auto">
          <a:xfrm>
            <a:off x="677332" y="692149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Архитектура</a:t>
            </a:r>
            <a:endParaRPr/>
          </a:p>
        </p:txBody>
      </p:sp>
      <p:sp>
        <p:nvSpPr>
          <p:cNvPr id="159906044" name="Google Shape;109;p20"/>
          <p:cNvSpPr txBox="1"/>
          <p:nvPr>
            <p:ph type="sldNum" idx="12"/>
          </p:nvPr>
        </p:nvSpPr>
        <p:spPr bwMode="auto">
          <a:xfrm>
            <a:off x="5892799" y="6172200"/>
            <a:ext cx="284479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9" tIns="45699" rIns="45699" bIns="45699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2FBB40A-C455-B7D6-4F0D-DA4A096678B2}" type="slidenum">
              <a:rPr lang="en-US"/>
              <a:t/>
            </a:fld>
            <a:endParaRPr/>
          </a:p>
        </p:txBody>
      </p:sp>
      <p:pic>
        <p:nvPicPr>
          <p:cNvPr id="1517922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601684" y="1515267"/>
            <a:ext cx="2775927" cy="4256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6617166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10874373" cy="100806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8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программные сущности (классы, модули, функции и т. п.) должны быть открыты для расширения, но закрыты для изменения</a:t>
            </a:r>
            <a:endParaRPr/>
          </a:p>
        </p:txBody>
      </p:sp>
      <p:sp>
        <p:nvSpPr>
          <p:cNvPr id="943052211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Принцип открытости/закрытости</a:t>
            </a:r>
            <a:endParaRPr/>
          </a:p>
        </p:txBody>
      </p:sp>
      <p:sp>
        <p:nvSpPr>
          <p:cNvPr id="1451053671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04A83B0-A937-9E1C-77D3-2E218E1A1A0C}" type="slidenum">
              <a:rPr lang="en-US"/>
              <a:t/>
            </a:fld>
            <a:endParaRPr/>
          </a:p>
        </p:txBody>
      </p:sp>
      <p:pic>
        <p:nvPicPr>
          <p:cNvPr id="46176205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43948" y="2437145"/>
            <a:ext cx="6652989" cy="3792204"/>
          </a:xfrm>
          <a:prstGeom prst="rect">
            <a:avLst/>
          </a:prstGeom>
        </p:spPr>
      </p:pic>
      <p:sp>
        <p:nvSpPr>
          <p:cNvPr id="1156528503" name=""/>
          <p:cNvSpPr txBox="1"/>
          <p:nvPr/>
        </p:nvSpPr>
        <p:spPr bwMode="auto">
          <a:xfrm flipH="0" flipV="0">
            <a:off x="8211524" y="2619372"/>
            <a:ext cx="2021135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open-closed principle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0239329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10874373" cy="100806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8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функции, которые используют базовый тип, должны иметь возможность использовать подтипы базового типа не зная об этом</a:t>
            </a:r>
            <a:endParaRPr/>
          </a:p>
        </p:txBody>
      </p:sp>
      <p:sp>
        <p:nvSpPr>
          <p:cNvPr id="1014028048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Принцип подстановки Лисков</a:t>
            </a:r>
            <a:endParaRPr/>
          </a:p>
        </p:txBody>
      </p:sp>
      <p:sp>
        <p:nvSpPr>
          <p:cNvPr id="686381960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A7F8C95-0293-0731-8A02-988EC6A4BE02}" type="slidenum">
              <a:rPr lang="en-US"/>
              <a:t/>
            </a:fld>
            <a:endParaRPr/>
          </a:p>
        </p:txBody>
      </p:sp>
      <p:pic>
        <p:nvPicPr>
          <p:cNvPr id="126871464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326126" y="2314575"/>
            <a:ext cx="4632347" cy="4152899"/>
          </a:xfrm>
          <a:prstGeom prst="rect">
            <a:avLst/>
          </a:prstGeom>
        </p:spPr>
      </p:pic>
      <p:sp>
        <p:nvSpPr>
          <p:cNvPr id="1396768774" name=""/>
          <p:cNvSpPr txBox="1"/>
          <p:nvPr/>
        </p:nvSpPr>
        <p:spPr bwMode="auto">
          <a:xfrm flipH="0" flipV="0">
            <a:off x="7649550" y="2647949"/>
            <a:ext cx="2603837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Liskov substitution principle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65240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10874373" cy="100806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8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много интерфейсов, специально предназначенных для клиентов, лучше, чем один интерфейс общего назначения</a:t>
            </a:r>
            <a:endParaRPr/>
          </a:p>
        </p:txBody>
      </p:sp>
      <p:sp>
        <p:nvSpPr>
          <p:cNvPr id="867753049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Принцип разделения интерфейса</a:t>
            </a:r>
            <a:endParaRPr/>
          </a:p>
        </p:txBody>
      </p:sp>
      <p:sp>
        <p:nvSpPr>
          <p:cNvPr id="1804326623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1E4B9EC-F475-A7FA-859E-B0671B6CFD73}" type="slidenum">
              <a:rPr lang="en-US"/>
              <a:t/>
            </a:fld>
            <a:endParaRPr/>
          </a:p>
        </p:txBody>
      </p:sp>
      <p:sp>
        <p:nvSpPr>
          <p:cNvPr id="1369291916" name=""/>
          <p:cNvSpPr txBox="1"/>
          <p:nvPr/>
        </p:nvSpPr>
        <p:spPr bwMode="auto">
          <a:xfrm flipH="0" flipV="0">
            <a:off x="7659074" y="2619372"/>
            <a:ext cx="2772262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interface segregation principle</a:t>
            </a:r>
            <a:endParaRPr b="1"/>
          </a:p>
        </p:txBody>
      </p:sp>
      <p:pic>
        <p:nvPicPr>
          <p:cNvPr id="16828081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4400" y="2565657"/>
            <a:ext cx="6800850" cy="3736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888862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10874373" cy="100806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8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A. Модули верхних уровней не должны зависеть от модулей нижних уровней. Оба типа модулей должны зависеть от абстракций.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490448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B. Абстракции не должны зависеть от деталей. Детали должны зависеть от абстракций.</a:t>
            </a:r>
            <a:endParaRPr/>
          </a:p>
        </p:txBody>
      </p:sp>
      <p:sp>
        <p:nvSpPr>
          <p:cNvPr id="1182965674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en-US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Принцип инверсии зависимостей</a:t>
            </a:r>
            <a:r>
              <a:rPr/>
              <a:t> </a:t>
            </a:r>
            <a:endParaRPr/>
          </a:p>
        </p:txBody>
      </p:sp>
      <p:sp>
        <p:nvSpPr>
          <p:cNvPr id="597328491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79B6824-5983-3339-EB78-ECC3C701684C}" type="slidenum">
              <a:rPr lang="en-US"/>
              <a:t/>
            </a:fld>
            <a:endParaRPr/>
          </a:p>
        </p:txBody>
      </p:sp>
      <p:pic>
        <p:nvPicPr>
          <p:cNvPr id="165588217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08411" y="2558682"/>
            <a:ext cx="6406786" cy="3981817"/>
          </a:xfrm>
          <a:prstGeom prst="rect">
            <a:avLst/>
          </a:prstGeom>
        </p:spPr>
      </p:pic>
      <p:sp>
        <p:nvSpPr>
          <p:cNvPr id="1590124252" name=""/>
          <p:cNvSpPr txBox="1"/>
          <p:nvPr/>
        </p:nvSpPr>
        <p:spPr bwMode="auto">
          <a:xfrm flipH="0" flipV="0">
            <a:off x="8068649" y="2962274"/>
            <a:ext cx="2851266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dependency inversion principle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772763" name="Google Shape;109;p20"/>
          <p:cNvSpPr txBox="1"/>
          <p:nvPr>
            <p:ph type="sldNum" idx="12"/>
          </p:nvPr>
        </p:nvSpPr>
        <p:spPr bwMode="auto">
          <a:xfrm>
            <a:off x="5892799" y="6172200"/>
            <a:ext cx="284479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9" tIns="45699" rIns="45699" bIns="45699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E60638B-37AA-0BA8-DB4E-AA9831A964E1}" type="slidenum">
              <a:rPr lang="en-US"/>
              <a:t/>
            </a:fld>
            <a:endParaRPr/>
          </a:p>
        </p:txBody>
      </p:sp>
      <p:pic>
        <p:nvPicPr>
          <p:cNvPr id="190865934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65083" y="774597"/>
            <a:ext cx="9067799" cy="5124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5027100" name="Google Shape;71;p13"/>
          <p:cNvSpPr txBox="1"/>
          <p:nvPr>
            <p:ph type="title"/>
          </p:nvPr>
        </p:nvSpPr>
        <p:spPr bwMode="auto">
          <a:xfrm>
            <a:off x="603171" y="1119964"/>
            <a:ext cx="4621371" cy="18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en-US" sz="6600" b="0" i="0" u="none" strike="noStrike" cap="none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Design patterns</a:t>
            </a:r>
            <a:endParaRPr/>
          </a:p>
        </p:txBody>
      </p:sp>
      <p:sp>
        <p:nvSpPr>
          <p:cNvPr id="1198733214" name="Google Shape;72;p13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4AA6303-125D-D508-0E48-1805A09DF23A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9599125" name="Google Shape;107;p20"/>
          <p:cNvSpPr txBox="1"/>
          <p:nvPr>
            <p:ph type="body" idx="1"/>
          </p:nvPr>
        </p:nvSpPr>
        <p:spPr bwMode="auto">
          <a:xfrm flipH="0" flipV="0">
            <a:off x="668070" y="1611310"/>
            <a:ext cx="10874372" cy="4227511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algn="just"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Шаблон проектирования</a:t>
            </a:r>
            <a:r>
              <a:rPr/>
              <a:t> -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повторяемая архитектурная конструкция в сфере проектирования программного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обеспечения, предлагающая решение проблемы проектирования в рамках некоторого часто возникающего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контекста</a:t>
            </a:r>
            <a:endParaRPr/>
          </a:p>
          <a:p>
            <a:pPr algn="just">
              <a:defRPr/>
            </a:pPr>
            <a:endParaRPr/>
          </a:p>
          <a:p>
            <a:pPr algn="just">
              <a:defRPr/>
            </a:pPr>
            <a:endParaRPr/>
          </a:p>
          <a:p>
            <a:pPr algn="just">
              <a:defRPr/>
            </a:pPr>
            <a:endParaRPr/>
          </a:p>
          <a:p>
            <a:pPr algn="just">
              <a:defRPr/>
            </a:pPr>
            <a:endParaRPr/>
          </a:p>
          <a:p>
            <a:pPr algn="just">
              <a:defRPr/>
            </a:pPr>
            <a:endParaRPr/>
          </a:p>
          <a:p>
            <a:pPr algn="just">
              <a:defRPr/>
            </a:pPr>
            <a:endParaRPr/>
          </a:p>
          <a:p>
            <a:pPr algn="just">
              <a:defRPr/>
            </a:pPr>
            <a:r>
              <a:rPr lang="en-US" sz="1600" b="0" i="1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+</a:t>
            </a:r>
            <a:r>
              <a:rPr lang="en-US" sz="1600" b="1" i="1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n-US" sz="1600" b="0" i="1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Основные (Fundamental) (не представлены в книге)</a:t>
            </a:r>
            <a:endParaRPr sz="1600" b="0" i="1"/>
          </a:p>
          <a:p>
            <a:pPr algn="just">
              <a:defRPr/>
            </a:pPr>
            <a:endParaRPr/>
          </a:p>
        </p:txBody>
      </p:sp>
      <p:sp>
        <p:nvSpPr>
          <p:cNvPr id="1831329233" name="Google Shape;108;p20"/>
          <p:cNvSpPr txBox="1"/>
          <p:nvPr>
            <p:ph type="title"/>
          </p:nvPr>
        </p:nvSpPr>
        <p:spPr bwMode="auto">
          <a:xfrm>
            <a:off x="677331" y="692147"/>
            <a:ext cx="10855852" cy="64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Паттерны проектирования</a:t>
            </a:r>
            <a:endParaRPr/>
          </a:p>
        </p:txBody>
      </p:sp>
      <p:sp>
        <p:nvSpPr>
          <p:cNvPr id="1790513327" name="Google Shape;109;p20"/>
          <p:cNvSpPr txBox="1"/>
          <p:nvPr>
            <p:ph type="sldNum" idx="12"/>
          </p:nvPr>
        </p:nvSpPr>
        <p:spPr bwMode="auto">
          <a:xfrm>
            <a:off x="5892797" y="6172200"/>
            <a:ext cx="2844796" cy="36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7" tIns="45697" rIns="45697" bIns="45697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B5DC14CB-4FC2-9277-9785-EC60D0762D7B}" type="slidenum">
              <a:rPr lang="en-US"/>
              <a:t/>
            </a:fld>
            <a:endParaRPr/>
          </a:p>
        </p:txBody>
      </p:sp>
      <p:pic>
        <p:nvPicPr>
          <p:cNvPr id="112242457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15196" y="2676524"/>
            <a:ext cx="2751666" cy="3429000"/>
          </a:xfrm>
          <a:prstGeom prst="rect">
            <a:avLst/>
          </a:prstGeom>
        </p:spPr>
      </p:pic>
      <p:pic>
        <p:nvPicPr>
          <p:cNvPr id="15898550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0599" y="2764371"/>
            <a:ext cx="2867024" cy="2203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6905990" name="Google Shape;107;p20"/>
          <p:cNvSpPr txBox="1"/>
          <p:nvPr>
            <p:ph type="body" idx="1"/>
          </p:nvPr>
        </p:nvSpPr>
        <p:spPr bwMode="auto">
          <a:xfrm flipH="0" flipV="0">
            <a:off x="668070" y="561974"/>
            <a:ext cx="10874372" cy="527684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>
            <a:lvl1pPr marL="457200" lvl="0" indent="-2286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algn="just">
              <a:lnSpc>
                <a:spcPct val="100000"/>
              </a:lnSpc>
              <a:defRPr/>
            </a:pP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Порождающие шаблоны (Creational)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— шаблоны проектирования, которые абстрагируют процесс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инстанцирования. Они позволяют сделать систему независимой от способа создания, композиции и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представления объектов. Шаблон, порождающий классы, использует наследование, чтобы изменять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инстанцируемый класс, а шаблон, порождающий объекты, делегирует инстанцирование другому объекту.</a:t>
            </a:r>
            <a:endParaRPr sz="1800"/>
          </a:p>
          <a:p>
            <a:pPr algn="just">
              <a:lnSpc>
                <a:spcPct val="100000"/>
              </a:lnSpc>
              <a:defRPr/>
            </a:pPr>
            <a:endParaRPr sz="1800"/>
          </a:p>
          <a:p>
            <a:pPr algn="just">
              <a:lnSpc>
                <a:spcPct val="100000"/>
              </a:lnSpc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Структурные шаблоны (Structural)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- определяют различные сложные структуры, которые изменяют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интерфейс уже существующих объектов или его реализацию, позволяя облегчить разработку и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оптимизировать программу.</a:t>
            </a:r>
            <a:endParaRPr sz="1800"/>
          </a:p>
          <a:p>
            <a:pPr algn="just">
              <a:lnSpc>
                <a:spcPct val="100000"/>
              </a:lnSpc>
              <a:defRPr/>
            </a:pPr>
            <a:endParaRPr sz="1800"/>
          </a:p>
          <a:p>
            <a:pPr algn="just">
              <a:lnSpc>
                <a:spcPct val="100000"/>
              </a:lnSpc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Поведенческие шаблоны (Behavioral)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- определяют взаимодействие между объектами, увеличивая таким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образом его гибкость.</a:t>
            </a:r>
            <a:endParaRPr sz="1800"/>
          </a:p>
        </p:txBody>
      </p:sp>
      <p:sp>
        <p:nvSpPr>
          <p:cNvPr id="267785814" name="Google Shape;109;p20"/>
          <p:cNvSpPr txBox="1"/>
          <p:nvPr>
            <p:ph type="sldNum" idx="12"/>
          </p:nvPr>
        </p:nvSpPr>
        <p:spPr bwMode="auto">
          <a:xfrm>
            <a:off x="5892797" y="6172200"/>
            <a:ext cx="2844796" cy="36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7" tIns="45697" rIns="45697" bIns="45697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7A0C56F-E94E-85BB-9E64-4B6E4A4E214C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2165225" name="Google Shape;109;p20"/>
          <p:cNvSpPr txBox="1"/>
          <p:nvPr>
            <p:ph type="sldNum" idx="12"/>
          </p:nvPr>
        </p:nvSpPr>
        <p:spPr bwMode="auto">
          <a:xfrm>
            <a:off x="5892797" y="6172200"/>
            <a:ext cx="2844796" cy="36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7" tIns="45697" rIns="45697" bIns="45697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D80D5E6-C29E-43C4-2371-49F0DDDDB0F8}" type="slidenum">
              <a:rPr lang="en-US"/>
              <a:t/>
            </a:fld>
            <a:endParaRPr/>
          </a:p>
        </p:txBody>
      </p:sp>
      <p:pic>
        <p:nvPicPr>
          <p:cNvPr id="1613278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9562" y="1004887"/>
            <a:ext cx="11572875" cy="4848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9854837" name="Google Shape;778;p97"/>
          <p:cNvSpPr txBox="1"/>
          <p:nvPr>
            <p:ph type="body" idx="1"/>
          </p:nvPr>
        </p:nvSpPr>
        <p:spPr bwMode="auto">
          <a:xfrm>
            <a:off x="658812" y="1773237"/>
            <a:ext cx="10874400" cy="444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Шаблон - не заменит мыслительный процесс.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457200" lvl="0" indent="-355599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  <a:defRPr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Если паттерн не понятен - лучше его не использовать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457200" lvl="0" indent="-35559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  <a:defRPr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Если не понятно что он изменит - лучше не использовать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0" lvl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Авторы паттернов не всегда четко что паттерн изменит в вашей жизни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457200" lvl="0" indent="-355599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  <a:defRPr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Будьте готовы найти недостающие детали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457200" lvl="0" indent="-35559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Char char="●"/>
              <a:defRPr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Будьте готовы к тому, что найдете минусы только в процессе работы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0" lvl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Нельзя принять правильное дизайн решение, если мы не видим, какие характеристики изменятся.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0" lvl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2000">
                <a:solidFill>
                  <a:srgbClr val="323332"/>
                </a:solidFill>
                <a:latin typeface="Proxima Nova"/>
                <a:ea typeface="Proxima Nova"/>
                <a:cs typeface="Proxima Nova"/>
              </a:rPr>
              <a:t>Хороший код может стать паттерном. Но код из паттернов - не гарантирует вам, что ваш код - хороший.</a:t>
            </a: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0" lvl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2000">
              <a:solidFill>
                <a:srgbClr val="323332"/>
              </a:solidFill>
              <a:latin typeface="Proxima Nova"/>
              <a:ea typeface="Proxima Nova"/>
              <a:cs typeface="Proxima Nova"/>
            </a:endParaRPr>
          </a:p>
          <a:p>
            <a:pPr marL="0" lvl="0" indent="0" algn="l">
              <a:spcBef>
                <a:spcPts val="999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31471007" name="Google Shape;779;p97"/>
          <p:cNvSpPr txBox="1"/>
          <p:nvPr>
            <p:ph type="title"/>
          </p:nvPr>
        </p:nvSpPr>
        <p:spPr bwMode="auto">
          <a:xfrm>
            <a:off x="677333" y="692149"/>
            <a:ext cx="10855800" cy="6440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/>
              <a:t>Основная мысль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2000553" name="Google Shape;107;p20"/>
          <p:cNvSpPr txBox="1"/>
          <p:nvPr>
            <p:ph type="body" idx="1"/>
          </p:nvPr>
        </p:nvSpPr>
        <p:spPr bwMode="auto">
          <a:xfrm flipH="0" flipV="0">
            <a:off x="677331" y="1611311"/>
            <a:ext cx="7277017" cy="4322763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Считывать параметры сигнала</a:t>
            </a:r>
            <a:endParaRPr/>
          </a:p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Оцифровывать и сохранять их</a:t>
            </a:r>
            <a:endParaRPr/>
          </a:p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Выполнять разные фильтрации и преобразования</a:t>
            </a:r>
            <a:endParaRPr/>
          </a:p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/>
              <a:t>Отображать результаты на экране</a:t>
            </a:r>
            <a:endParaRPr sz="16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 тач-скрином и встроенным хелпом</a:t>
            </a: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Возможность настройки под конкретные задачи</a:t>
            </a:r>
            <a:endParaRPr lang="en-US" sz="1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sz="1600"/>
          </a:p>
          <a:p>
            <a:pPr marL="490447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sz="1600"/>
          </a:p>
          <a:p>
            <a:pPr>
              <a:defRPr/>
            </a:pPr>
            <a:endParaRPr sz="1600"/>
          </a:p>
          <a:p>
            <a:pPr>
              <a:defRPr/>
            </a:pPr>
            <a:endParaRPr sz="1600"/>
          </a:p>
          <a:p>
            <a:pPr>
              <a:defRPr/>
            </a:pPr>
            <a:r>
              <a:rPr lang="en-US" sz="10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По статье Garlan D., Shaw M. An introduction to software architecture</a:t>
            </a:r>
            <a:r>
              <a:rPr lang="en-US" sz="10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(1994)</a:t>
            </a:r>
            <a:endParaRPr sz="1000" i="0"/>
          </a:p>
        </p:txBody>
      </p:sp>
      <p:sp>
        <p:nvSpPr>
          <p:cNvPr id="1030344368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Пример: ПО для осциллографа</a:t>
            </a:r>
            <a:endParaRPr/>
          </a:p>
        </p:txBody>
      </p:sp>
      <p:sp>
        <p:nvSpPr>
          <p:cNvPr id="410293744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7EB16B0-C89E-6979-0176-85ADE3FCD08E}" type="slidenum">
              <a:rPr lang="en-US"/>
              <a:t/>
            </a:fld>
            <a:endParaRPr/>
          </a:p>
        </p:txBody>
      </p:sp>
      <p:pic>
        <p:nvPicPr>
          <p:cNvPr id="156534674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104185" y="1714500"/>
            <a:ext cx="3429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1843484" name="Google Shape;71;p13"/>
          <p:cNvSpPr txBox="1"/>
          <p:nvPr>
            <p:ph type="title"/>
          </p:nvPr>
        </p:nvSpPr>
        <p:spPr bwMode="auto">
          <a:xfrm flipH="0" flipV="0">
            <a:off x="603171" y="1119963"/>
            <a:ext cx="5674778" cy="18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/>
              <a:t>Антипаттерны</a:t>
            </a:r>
            <a:endParaRPr/>
          </a:p>
        </p:txBody>
      </p:sp>
      <p:sp>
        <p:nvSpPr>
          <p:cNvPr id="696447736" name="Google Shape;72;p13"/>
          <p:cNvSpPr txBox="1"/>
          <p:nvPr>
            <p:ph type="sldNum" idx="12"/>
          </p:nvPr>
        </p:nvSpPr>
        <p:spPr bwMode="auto">
          <a:xfrm>
            <a:off x="5892797" y="6172200"/>
            <a:ext cx="2844796" cy="36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7" tIns="45697" rIns="45697" bIns="45697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C2610E8-4A74-EF20-A4B7-3DD9E1AC297E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792211" name="Google Shape;107;p20"/>
          <p:cNvSpPr txBox="1"/>
          <p:nvPr>
            <p:ph type="body" idx="1"/>
          </p:nvPr>
        </p:nvSpPr>
        <p:spPr bwMode="auto">
          <a:xfrm flipH="0" flipV="0">
            <a:off x="668070" y="1611310"/>
            <a:ext cx="10874372" cy="4227511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algn="just">
              <a:lnSpc>
                <a:spcPct val="100000"/>
              </a:lnSpc>
              <a:defRPr/>
            </a:pPr>
            <a:r>
              <a:rPr lang="en-US" sz="16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Антипаттерны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— ловушки, в которые разработчик часто встревает из-за острой нехватки времени,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невнимательности, неопытности или пинков со стороны менеджеров. Обычная нехватка времени и спешка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может вылиться в большие проблемы для приложения в будущем, поэтому эти ошибки нужно нужно знать и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заранее их избегать.</a:t>
            </a:r>
            <a:endParaRPr/>
          </a:p>
        </p:txBody>
      </p:sp>
      <p:sp>
        <p:nvSpPr>
          <p:cNvPr id="319494478" name="Google Shape;108;p20"/>
          <p:cNvSpPr txBox="1"/>
          <p:nvPr>
            <p:ph type="title"/>
          </p:nvPr>
        </p:nvSpPr>
        <p:spPr bwMode="auto">
          <a:xfrm>
            <a:off x="677331" y="692147"/>
            <a:ext cx="10855852" cy="64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Антипаттерны</a:t>
            </a:r>
            <a:endParaRPr/>
          </a:p>
        </p:txBody>
      </p:sp>
      <p:sp>
        <p:nvSpPr>
          <p:cNvPr id="935513774" name="Google Shape;109;p20"/>
          <p:cNvSpPr txBox="1"/>
          <p:nvPr>
            <p:ph type="sldNum" idx="12"/>
          </p:nvPr>
        </p:nvSpPr>
        <p:spPr bwMode="auto">
          <a:xfrm>
            <a:off x="5892797" y="6172200"/>
            <a:ext cx="2844796" cy="36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7" tIns="45697" rIns="45697" bIns="45697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8694FED-E2BE-5920-F6CB-D35E3062A180}" type="slidenum">
              <a:rPr lang="en-US"/>
              <a:t/>
            </a:fld>
            <a:endParaRPr/>
          </a:p>
        </p:txBody>
      </p:sp>
      <p:pic>
        <p:nvPicPr>
          <p:cNvPr id="184599009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899515" y="3125356"/>
            <a:ext cx="4733593" cy="2964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326820" name="Google Shape;107;p20"/>
          <p:cNvSpPr txBox="1"/>
          <p:nvPr>
            <p:ph type="body" idx="1"/>
          </p:nvPr>
        </p:nvSpPr>
        <p:spPr bwMode="auto">
          <a:xfrm flipH="0" flipV="0">
            <a:off x="668070" y="1508124"/>
            <a:ext cx="10874371" cy="4524374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49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 b="1"/>
              <a:t>Спешка</a:t>
            </a:r>
            <a:endParaRPr sz="1800"/>
          </a:p>
          <a:p>
            <a:pPr marL="890499" lvl="1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Look you – just “clean up” the code. We ship tommorow.</a:t>
            </a:r>
            <a:endParaRPr sz="1800"/>
          </a:p>
          <a:p>
            <a:pPr marL="490449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 b="1"/>
              <a:t>Апатия </a:t>
            </a:r>
            <a:r>
              <a:rPr sz="1800"/>
              <a:t>– неприменение известных хороших решений</a:t>
            </a:r>
            <a:endParaRPr sz="1800"/>
          </a:p>
          <a:p>
            <a:pPr marL="890499" lvl="1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Reuse? Who’s ever gonna reuse this crappy code? NO ONE! That’s who.</a:t>
            </a:r>
            <a:endParaRPr sz="1800"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 b="1"/>
              <a:t>Недалёкость </a:t>
            </a:r>
            <a:r>
              <a:rPr sz="1800"/>
              <a:t>– незнание хороших решений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I don’t need to know and don’t care to know.</a:t>
            </a:r>
            <a:endParaRPr sz="1800"/>
          </a:p>
          <a:p>
            <a:pPr marL="490449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Лень 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– следование пути наименьшего сопротивления</a:t>
            </a:r>
            <a:endParaRPr sz="1800"/>
          </a:p>
          <a:p>
            <a:pPr marL="490449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Архитектурная жадность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– излишняя детальность</a:t>
            </a:r>
            <a:endParaRPr sz="1800"/>
          </a:p>
          <a:p>
            <a:pPr marL="490449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Неведение 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– нежелание понимать</a:t>
            </a:r>
            <a:endParaRPr sz="1800"/>
          </a:p>
          <a:p>
            <a:pPr marL="490449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Гордость 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– нежелание переиспользовать готовые решения</a:t>
            </a:r>
            <a:endParaRPr sz="1800"/>
          </a:p>
          <a:p>
            <a:pPr marL="890499" lvl="1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Not-invented-here syndrom</a:t>
            </a:r>
            <a:endParaRPr sz="1800"/>
          </a:p>
        </p:txBody>
      </p:sp>
      <p:sp>
        <p:nvSpPr>
          <p:cNvPr id="803963035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Семь причин провала проектов</a:t>
            </a:r>
            <a:endParaRPr/>
          </a:p>
        </p:txBody>
      </p:sp>
      <p:sp>
        <p:nvSpPr>
          <p:cNvPr id="1064219706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3D9CA49-8259-7113-6974-70A731195D27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0689493" name="Google Shape;107;p20"/>
          <p:cNvSpPr txBox="1"/>
          <p:nvPr>
            <p:ph type="body" idx="1"/>
          </p:nvPr>
        </p:nvSpPr>
        <p:spPr bwMode="auto">
          <a:xfrm flipH="0" flipV="0">
            <a:off x="668070" y="1611309"/>
            <a:ext cx="10874371" cy="422751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Два </a:t>
            </a:r>
            <a:r>
              <a:rPr sz="1800"/>
              <a:t>или больше компонентов, которые зависят друг от друга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Зависимости модулей должны образовывать ациклический граф</a:t>
            </a:r>
            <a:endParaRPr sz="1800"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Часто появляется как результат добавить callback-и</a:t>
            </a:r>
            <a:endParaRPr sz="1800"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sz="1800"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Как бороться: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Зависеть от абстрации, а не от реализации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Разделение на слои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Observer, Dependecy Injection</a:t>
            </a:r>
            <a:endParaRPr sz="1800"/>
          </a:p>
        </p:txBody>
      </p:sp>
      <p:sp>
        <p:nvSpPr>
          <p:cNvPr id="550572279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Circular dependency</a:t>
            </a:r>
            <a:endParaRPr/>
          </a:p>
        </p:txBody>
      </p:sp>
      <p:sp>
        <p:nvSpPr>
          <p:cNvPr id="411500479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45E6F14-F9B5-B0E6-723A-128B57AF8293}" type="slidenum">
              <a:rPr lang="en-US"/>
              <a:t/>
            </a:fld>
            <a:endParaRPr/>
          </a:p>
        </p:txBody>
      </p:sp>
      <p:pic>
        <p:nvPicPr>
          <p:cNvPr id="24531720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569194" y="2508249"/>
            <a:ext cx="3318944" cy="206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038071" name="Google Shape;107;p20"/>
          <p:cNvSpPr txBox="1"/>
          <p:nvPr>
            <p:ph type="body" idx="1"/>
          </p:nvPr>
        </p:nvSpPr>
        <p:spPr bwMode="auto">
          <a:xfrm flipH="0" flipV="0">
            <a:off x="668069" y="1611309"/>
            <a:ext cx="9176054" cy="422751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Сообщение об ошибке прячется за “дружественным к пользователю” сообщением или прячется вовсе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В худшем случае информация теряется окончательно</a:t>
            </a:r>
            <a:endParaRPr sz="1800"/>
          </a:p>
          <a:p>
            <a:pPr marL="628650" lvl="1" indent="0"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/>
          </a:p>
          <a:p>
            <a:pPr>
              <a:defRPr/>
            </a:pPr>
            <a:endParaRPr sz="1800"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sz="1800"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sz="1800"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sz="1800"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Как бороться: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Давать программе упасть (ещё, принцип “fail fast”)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Логировать исключения</a:t>
            </a:r>
            <a:endParaRPr sz="1800"/>
          </a:p>
        </p:txBody>
      </p:sp>
      <p:sp>
        <p:nvSpPr>
          <p:cNvPr id="675323512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Error hiding</a:t>
            </a:r>
            <a:endParaRPr/>
          </a:p>
        </p:txBody>
      </p:sp>
      <p:sp>
        <p:nvSpPr>
          <p:cNvPr id="609806299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EC18B5-0583-AD00-8797-617FF2DA0C2D}" type="slidenum">
              <a:rPr lang="en-US"/>
              <a:t/>
            </a:fld>
            <a:endParaRPr/>
          </a:p>
        </p:txBody>
      </p:sp>
      <p:pic>
        <p:nvPicPr>
          <p:cNvPr id="179675810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954389" y="2714625"/>
            <a:ext cx="4933776" cy="1682749"/>
          </a:xfrm>
          <a:prstGeom prst="rect">
            <a:avLst/>
          </a:prstGeom>
        </p:spPr>
      </p:pic>
      <p:pic>
        <p:nvPicPr>
          <p:cNvPr id="655130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7973" y="3174999"/>
            <a:ext cx="5124823" cy="50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464556" name="Google Shape;107;p20"/>
          <p:cNvSpPr txBox="1"/>
          <p:nvPr>
            <p:ph type="body" idx="1"/>
          </p:nvPr>
        </p:nvSpPr>
        <p:spPr bwMode="auto">
          <a:xfrm flipH="0" flipV="0">
            <a:off x="668069" y="1611309"/>
            <a:ext cx="11001679" cy="422751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Мёртвый код и незакрытый технический долг “застывают” в системе, как потоки лавы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Появляется он, как правило, как эксперименты, “костыли” или быстрые фиксы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Люди писавшие их, уходят из команды, оставшиеся не имеют идей, что это, но трогать бояться (спешка, лень)</a:t>
            </a:r>
            <a:endParaRPr sz="1800"/>
          </a:p>
          <a:p>
            <a:pPr marL="1290550" lvl="2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“It doesn’t realy cause any harm, and might actually be critical, and we just don’t have time to mess with it.”</a:t>
            </a:r>
            <a:endParaRPr sz="1800"/>
          </a:p>
          <a:p>
            <a:pPr marL="1290550" lvl="2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sz="1800"/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Закомментированный код, куда TODO, большие методы без комментариев, непонятные интерфейсы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sz="1800"/>
          </a:p>
        </p:txBody>
      </p:sp>
      <p:sp>
        <p:nvSpPr>
          <p:cNvPr id="533546657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Lava Flow</a:t>
            </a:r>
            <a:endParaRPr/>
          </a:p>
        </p:txBody>
      </p:sp>
      <p:sp>
        <p:nvSpPr>
          <p:cNvPr id="683216167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CAFB1EC-7C81-4D39-25A2-91EE4B665DFB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9532180" name="Google Shape;107;p20"/>
          <p:cNvSpPr txBox="1"/>
          <p:nvPr>
            <p:ph type="body" idx="1"/>
          </p:nvPr>
        </p:nvSpPr>
        <p:spPr bwMode="auto">
          <a:xfrm flipH="0" flipV="0">
            <a:off x="668069" y="1611309"/>
            <a:ext cx="11001679" cy="422751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Как предупредить: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Не писать production-код до продумывания архитектуры</a:t>
            </a:r>
            <a:endParaRPr sz="1800"/>
          </a:p>
          <a:p>
            <a:pPr marL="890500" lvl="1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Активно использовать контроль версий с ветками</a:t>
            </a:r>
            <a:endParaRPr sz="1800"/>
          </a:p>
          <a:p>
            <a:pPr>
              <a:defRPr/>
            </a:pPr>
            <a:endParaRPr sz="1800"/>
          </a:p>
          <a:p>
            <a:pPr marL="490449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Как лечить:</a:t>
            </a:r>
            <a:endParaRPr sz="1800"/>
          </a:p>
          <a:p>
            <a:pPr marL="890499" lvl="1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Остановить разработку и провести архитектурный реинжиниринг</a:t>
            </a:r>
            <a:endParaRPr lang="en-US" sz="18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290549" lvl="2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Сложный и долгий процесс анализа существующей системы и создания to-be-архитектур</a:t>
            </a:r>
            <a:endParaRPr lang="en-US" sz="18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90499" lvl="1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Постепенное вырезание мёртвого кода мёртвого кода приведёт к багам, их нельзя фиксить новыми костылями</a:t>
            </a:r>
            <a:endParaRPr lang="en-US" sz="18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90499" lvl="1" indent="-261849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Выкинуть и написать заново?</a:t>
            </a:r>
            <a:endParaRPr lang="en-US" sz="1800"/>
          </a:p>
        </p:txBody>
      </p:sp>
      <p:sp>
        <p:nvSpPr>
          <p:cNvPr id="2069927326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Lava Flow</a:t>
            </a:r>
            <a:r>
              <a:rPr/>
              <a:t>, что делать</a:t>
            </a:r>
            <a:endParaRPr/>
          </a:p>
        </p:txBody>
      </p:sp>
      <p:sp>
        <p:nvSpPr>
          <p:cNvPr id="1802408988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BA0583C-8C30-2B1C-DC5C-3ED0F7AB1A0B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6516891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EventBus</a:t>
            </a:r>
            <a:endParaRPr/>
          </a:p>
        </p:txBody>
      </p:sp>
      <p:sp>
        <p:nvSpPr>
          <p:cNvPr id="1222697802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04D055B-09DC-44E0-8776-ECE6568EE40C}" type="slidenum">
              <a:rPr lang="en-US"/>
              <a:t/>
            </a:fld>
            <a:endParaRPr/>
          </a:p>
        </p:txBody>
      </p:sp>
      <p:pic>
        <p:nvPicPr>
          <p:cNvPr id="26802121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894003" y="1490668"/>
            <a:ext cx="5447911" cy="455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743811" name="Google Shape;107;p20"/>
          <p:cNvSpPr txBox="1"/>
          <p:nvPr>
            <p:ph type="body" idx="1"/>
          </p:nvPr>
        </p:nvSpPr>
        <p:spPr bwMode="auto">
          <a:xfrm flipH="0" flipV="0">
            <a:off x="668070" y="619124"/>
            <a:ext cx="10874371" cy="5219695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God objec</a:t>
            </a: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t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-  объект, который хранит в себе «слишком много» или делает «слишком много»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Poltergeists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- о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бъекты, чьё единственное предназначение — передавать информацию другим объектам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Hard code</a:t>
            </a:r>
            <a:endParaRPr sz="1800" b="1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Soft code</a:t>
            </a:r>
            <a:endParaRPr sz="1800" b="1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Magic numbers</a:t>
            </a:r>
            <a:endParaRPr sz="1800" b="1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Busy spin, busy waiting</a:t>
            </a:r>
            <a:endParaRPr sz="1800" b="1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Spaghetti code, иногда «макароны»</a:t>
            </a:r>
            <a:endParaRPr sz="1800" b="1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Lasagnia code, или «лук» (onion)</a:t>
            </a:r>
            <a:endParaRPr sz="1800"/>
          </a:p>
        </p:txBody>
      </p:sp>
      <p:sp>
        <p:nvSpPr>
          <p:cNvPr id="1944994010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73F5A70-51A0-45B2-C982-8A00A393892F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7824610" name="Google Shape;71;p13"/>
          <p:cNvSpPr txBox="1"/>
          <p:nvPr>
            <p:ph type="title"/>
          </p:nvPr>
        </p:nvSpPr>
        <p:spPr bwMode="auto">
          <a:xfrm flipH="0" flipV="0">
            <a:off x="603171" y="1119964"/>
            <a:ext cx="6055778" cy="18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/>
              <a:t>Архитектурные</a:t>
            </a:r>
            <a:br>
              <a:rPr/>
            </a:br>
            <a:r>
              <a:rPr/>
              <a:t>стили</a:t>
            </a:r>
            <a:endParaRPr/>
          </a:p>
        </p:txBody>
      </p:sp>
      <p:sp>
        <p:nvSpPr>
          <p:cNvPr id="2048883048" name="Google Shape;72;p13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AAF50A7-5AF5-7F77-C574-CF079B87A90C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3555056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Вариант 1: объектная модель</a:t>
            </a:r>
            <a:endParaRPr/>
          </a:p>
        </p:txBody>
      </p:sp>
      <p:sp>
        <p:nvSpPr>
          <p:cNvPr id="91177927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EC07195-0310-C5E9-5054-EB526ACEF362}" type="slidenum">
              <a:rPr lang="en-US"/>
              <a:t/>
            </a:fld>
            <a:endParaRPr/>
          </a:p>
        </p:txBody>
      </p:sp>
      <p:pic>
        <p:nvPicPr>
          <p:cNvPr id="82796836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9719" y="2003943"/>
            <a:ext cx="5153024" cy="3152774"/>
          </a:xfrm>
          <a:prstGeom prst="rect">
            <a:avLst/>
          </a:prstGeom>
        </p:spPr>
      </p:pic>
      <p:pic>
        <p:nvPicPr>
          <p:cNvPr id="14073919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22744" y="2323031"/>
            <a:ext cx="5953124" cy="2514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577928" name="Google Shape;107;p20"/>
          <p:cNvSpPr txBox="1"/>
          <p:nvPr>
            <p:ph type="body" idx="1"/>
          </p:nvPr>
        </p:nvSpPr>
        <p:spPr bwMode="auto">
          <a:xfrm flipH="0" flipV="0">
            <a:off x="668069" y="1611309"/>
            <a:ext cx="5703812" cy="422751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algn="just">
              <a:lnSpc>
                <a:spcPct val="100000"/>
              </a:lnSpc>
              <a:defRPr/>
            </a:pPr>
            <a:r>
              <a:rPr/>
              <a:t>	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Э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то стратегии высокого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уровня, предоставляющие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абстрактную структуру для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семейства систем.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Архитектурный стиль улучшает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разделение и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способствует повторному использованию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дизайна, часто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решая повторяющиеся проблемы. Вы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можете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рассматривать его как тему или эстетику,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которая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направляет дизайн зданий или домов.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Примерами могут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служить многослойные (Layered),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событийно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ориентированные (Event-Driven) и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микросервисные (Microservices) стили архитектуры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028432200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Архитектурные стили</a:t>
            </a:r>
            <a:endParaRPr/>
          </a:p>
        </p:txBody>
      </p:sp>
      <p:sp>
        <p:nvSpPr>
          <p:cNvPr id="282193331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5F97462-C920-DBD0-BF10-ABE869CA4AB0}" type="slidenum">
              <a:rPr lang="en-US"/>
              <a:t/>
            </a:fld>
            <a:endParaRPr/>
          </a:p>
        </p:txBody>
      </p:sp>
      <p:pic>
        <p:nvPicPr>
          <p:cNvPr id="39938556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931494" y="692146"/>
            <a:ext cx="4517926" cy="5254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3415135" name="Google Shape;107;p20"/>
          <p:cNvSpPr txBox="1"/>
          <p:nvPr>
            <p:ph type="body" idx="1"/>
          </p:nvPr>
        </p:nvSpPr>
        <p:spPr bwMode="auto">
          <a:xfrm flipH="0" flipV="0">
            <a:off x="668069" y="1660790"/>
            <a:ext cx="5493520" cy="422751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Принципы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: Этот архитектурный стиль разделяет функциональность на отдельные слои. Типичный пример это 3-х уровневая архитектура.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Преимущества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: Легко понимать, тестировать и поддерживать; каждый слой может разрабатываться и обновляться независимо.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Недостатки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: Это может привести к накладным расходам на производительность; внесение изменений, затрагивающих несколько слоёв, может быть сложным.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490450" indent="-261850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Применение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: Веб-приложения, корпоративные приложения.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490450" indent="-261850" algn="just">
              <a:lnSpc>
                <a:spcPct val="100000"/>
              </a:lnSpc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lang="en-US" sz="1800" b="1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Антипаттерны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: Циклические зависимости, пропуск слоёв.</a:t>
            </a:r>
            <a:endParaRPr sz="18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5705272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Многослойный архитектурный стиль</a:t>
            </a:r>
            <a:endParaRPr/>
          </a:p>
        </p:txBody>
      </p:sp>
      <p:sp>
        <p:nvSpPr>
          <p:cNvPr id="1134023587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60BE98B-727E-B59B-F64F-27A6E33521D5}" type="slidenum">
              <a:rPr lang="en-US"/>
              <a:t/>
            </a:fld>
            <a:endParaRPr/>
          </a:p>
        </p:txBody>
      </p:sp>
      <p:pic>
        <p:nvPicPr>
          <p:cNvPr id="5255468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802532" y="1525333"/>
            <a:ext cx="4891461" cy="4362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9451261" name="Google Shape;107;p20"/>
          <p:cNvSpPr txBox="1"/>
          <p:nvPr>
            <p:ph type="body" idx="1"/>
          </p:nvPr>
        </p:nvSpPr>
        <p:spPr bwMode="auto">
          <a:xfrm flipH="0" flipV="0">
            <a:off x="668069" y="1611309"/>
            <a:ext cx="5703812" cy="422751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	Представляет собой философию проектирования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программного обеспечения, подчеркивающую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разделение функциональности в системе. Она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организует программное обеспечение в концентрические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слои, с моделью предметной области в центре,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окружёнными слоями, специфичными для приложения.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Внешние слои зависят от внутренних слоёв, но не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наоборот, что способствует высокому разделению и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изоляции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824939721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Чистая архитектура </a:t>
            </a: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«Onion Architecture»</a:t>
            </a:r>
            <a:endParaRPr/>
          </a:p>
        </p:txBody>
      </p:sp>
      <p:sp>
        <p:nvSpPr>
          <p:cNvPr id="1124206079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A5863D3-9D59-99AB-1B72-0D928BFD276C}" type="slidenum">
              <a:rPr lang="en-US"/>
              <a:t/>
            </a:fld>
            <a:endParaRPr/>
          </a:p>
        </p:txBody>
      </p:sp>
      <p:pic>
        <p:nvPicPr>
          <p:cNvPr id="7689538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623948" y="1830778"/>
            <a:ext cx="5194982" cy="353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019336" name="Google Shape;107;p20"/>
          <p:cNvSpPr txBox="1"/>
          <p:nvPr>
            <p:ph type="body" idx="1"/>
          </p:nvPr>
        </p:nvSpPr>
        <p:spPr bwMode="auto">
          <a:xfrm flipH="0" flipV="0">
            <a:off x="668069" y="1611309"/>
            <a:ext cx="5703812" cy="422751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6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	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Более предметны и специфичны для конкретной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проблемы или модуля в системе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.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Они представляют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структурированное решение архитектурных проблем,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подробно описывая, как компоненты и взаимодействия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должны быть организованы для определённой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функциональности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. </a:t>
            </a: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Похожи на шаблоны проектирования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программного обеспечения, но работают на более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высоком уровне абстракции</a:t>
            </a:r>
            <a:endParaRPr lang="en-US" sz="1600" b="0" i="0" u="none" strike="noStrike" cap="none" spc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05501414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Архитектурные паттерны</a:t>
            </a:r>
            <a:endParaRPr/>
          </a:p>
        </p:txBody>
      </p:sp>
      <p:sp>
        <p:nvSpPr>
          <p:cNvPr id="1073679540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693B24E-B85A-232E-380F-DBAAD3A5432F}" type="slidenum">
              <a:rPr lang="en-US"/>
              <a:t/>
            </a:fld>
            <a:endParaRPr/>
          </a:p>
        </p:txBody>
      </p:sp>
      <p:pic>
        <p:nvPicPr>
          <p:cNvPr id="30315831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578723" y="828714"/>
            <a:ext cx="3480603" cy="4951019"/>
          </a:xfrm>
          <a:prstGeom prst="rect">
            <a:avLst/>
          </a:prstGeom>
        </p:spPr>
      </p:pic>
      <p:pic>
        <p:nvPicPr>
          <p:cNvPr id="14637614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90844" y="4441629"/>
            <a:ext cx="1738733" cy="1730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2311015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Паттерн "MVC" (Model-View-Controller)</a:t>
            </a:r>
            <a:endParaRPr/>
          </a:p>
        </p:txBody>
      </p:sp>
      <p:sp>
        <p:nvSpPr>
          <p:cNvPr id="840515609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B01660CB-CBD8-E340-6317-C4A91B7367F5}" type="slidenum">
              <a:rPr lang="en-US"/>
              <a:t/>
            </a:fld>
            <a:endParaRPr/>
          </a:p>
        </p:txBody>
      </p:sp>
      <p:sp>
        <p:nvSpPr>
          <p:cNvPr id="1875170401" name=""/>
          <p:cNvSpPr txBox="1"/>
          <p:nvPr/>
        </p:nvSpPr>
        <p:spPr bwMode="auto">
          <a:xfrm flipH="0" flipV="0">
            <a:off x="380447" y="1744188"/>
            <a:ext cx="6948426" cy="3932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lnSpc>
                <a:spcPct val="200000"/>
              </a:lnSpc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Контроллер определяет, какое представление должно быть отображено в данный момент</a:t>
            </a:r>
            <a:endParaRPr lang="en-US" sz="18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3879" indent="-283879">
              <a:lnSpc>
                <a:spcPct val="200000"/>
              </a:lnSpc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События представления могут повлиять только на контроллер. Контроллер может повлиять на модель и 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определить другое представление</a:t>
            </a:r>
            <a:endParaRPr lang="en-US" sz="18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39821" indent="-239821">
              <a:lnSpc>
                <a:spcPct val="200000"/>
              </a:lnSpc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Возможно несколько представлений только для одного контроллера</a:t>
            </a:r>
            <a:endParaRPr sz="1800"/>
          </a:p>
        </p:txBody>
      </p:sp>
      <p:pic>
        <p:nvPicPr>
          <p:cNvPr id="186739568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739843" y="1545802"/>
            <a:ext cx="3561488" cy="432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8640290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Паттерн "MVP" (Model-View-Presenter)</a:t>
            </a:r>
            <a:endParaRPr/>
          </a:p>
        </p:txBody>
      </p:sp>
      <p:sp>
        <p:nvSpPr>
          <p:cNvPr id="144622721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866145C-126A-2724-E322-27C26F17EFB9}" type="slidenum">
              <a:rPr lang="en-US"/>
              <a:t/>
            </a:fld>
            <a:endParaRPr/>
          </a:p>
        </p:txBody>
      </p:sp>
      <p:sp>
        <p:nvSpPr>
          <p:cNvPr id="254034182" name=""/>
          <p:cNvSpPr txBox="1"/>
          <p:nvPr/>
        </p:nvSpPr>
        <p:spPr bwMode="auto">
          <a:xfrm flipH="0" flipV="0">
            <a:off x="380447" y="1744188"/>
            <a:ext cx="6937266" cy="3932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39821" indent="-239821">
              <a:lnSpc>
                <a:spcPct val="200000"/>
              </a:lnSpc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Двухсторонняя коммуникация с представлением</a:t>
            </a:r>
            <a:endParaRPr sz="18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39821" indent="-239821">
              <a:lnSpc>
                <a:spcPct val="200000"/>
              </a:lnSpc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Представление взаимодействует напрямую с презентером, путем вызова соответствующих функций или событий экземпляра презентера</a:t>
            </a:r>
            <a:endParaRPr sz="18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indent="-239821">
              <a:lnSpc>
                <a:spcPct val="200000"/>
              </a:lnSpc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Презентер взаимодействует с View путем использования специального интерфейса, реализованного представлением</a:t>
            </a:r>
            <a:endParaRPr sz="18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indent="-239821">
              <a:lnSpc>
                <a:spcPct val="200000"/>
              </a:lnSpc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Один экземпляр презентера связан с одним отображением</a:t>
            </a:r>
            <a:endParaRPr sz="1800"/>
          </a:p>
        </p:txBody>
      </p:sp>
      <p:pic>
        <p:nvPicPr>
          <p:cNvPr id="41881769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670137" y="1262867"/>
            <a:ext cx="3946680" cy="469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973942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662793" y="1484415"/>
            <a:ext cx="6468920" cy="3266125"/>
          </a:xfrm>
          <a:prstGeom prst="rect">
            <a:avLst/>
          </a:prstGeom>
        </p:spPr>
      </p:pic>
      <p:sp>
        <p:nvSpPr>
          <p:cNvPr id="883332739" name="Google Shape;108;p20"/>
          <p:cNvSpPr txBox="1"/>
          <p:nvPr>
            <p:ph type="title"/>
          </p:nvPr>
        </p:nvSpPr>
        <p:spPr bwMode="auto">
          <a:xfrm>
            <a:off x="677331" y="692146"/>
            <a:ext cx="10855851" cy="64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Паттерн "MVVM" (Model-View-ViewModel)</a:t>
            </a:r>
            <a:endParaRPr/>
          </a:p>
        </p:txBody>
      </p:sp>
      <p:sp>
        <p:nvSpPr>
          <p:cNvPr id="1630165250" name="Google Shape;109;p20"/>
          <p:cNvSpPr txBox="1"/>
          <p:nvPr>
            <p:ph type="sldNum" idx="12"/>
          </p:nvPr>
        </p:nvSpPr>
        <p:spPr bwMode="auto">
          <a:xfrm>
            <a:off x="5892796" y="6172200"/>
            <a:ext cx="2844795" cy="36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6" tIns="45696" rIns="45696" bIns="45696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EFE7D54-D3A0-C183-D836-794C0D2DC1D0}" type="slidenum">
              <a:rPr lang="en-US"/>
              <a:t/>
            </a:fld>
            <a:endParaRPr/>
          </a:p>
        </p:txBody>
      </p:sp>
      <p:sp>
        <p:nvSpPr>
          <p:cNvPr id="813966023" name=""/>
          <p:cNvSpPr txBox="1"/>
          <p:nvPr/>
        </p:nvSpPr>
        <p:spPr bwMode="auto">
          <a:xfrm flipH="0" flipV="0">
            <a:off x="380447" y="1744188"/>
            <a:ext cx="6143116" cy="3749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39821" indent="-239821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Model: бизнес-логика и данные. Здесь вы обрабатываете данные, выполняете операции и взаимодействуете с источниками данных.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indent="-239821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View: пользовательский интерфейс (UI) вашего приложения. Ответственен за отображение данных и реагирование на взаимодействие пользователя.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indent="-239821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ViewModel: является посредником между Model и View Содержит логику, связанную с UI, и управляет состоянием приложения. ViewModel предоставляет данные, которые View отображает, и обрабатывает действия пользователя.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455913" name="Google Shape;819;p102"/>
          <p:cNvSpPr txBox="1"/>
          <p:nvPr>
            <p:ph type="title"/>
          </p:nvPr>
        </p:nvSpPr>
        <p:spPr bwMode="auto">
          <a:xfrm>
            <a:off x="620712" y="4372581"/>
            <a:ext cx="5475286" cy="18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5430504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Вариант 2: слоистая архитектура</a:t>
            </a:r>
            <a:endParaRPr/>
          </a:p>
        </p:txBody>
      </p:sp>
      <p:sp>
        <p:nvSpPr>
          <p:cNvPr id="1430911432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74619A9-1C29-1CAC-415C-D9B0467A92D4}" type="slidenum">
              <a:rPr lang="en-US"/>
              <a:t/>
            </a:fld>
            <a:endParaRPr/>
          </a:p>
        </p:txBody>
      </p:sp>
      <p:pic>
        <p:nvPicPr>
          <p:cNvPr id="114538376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36775" y="1871217"/>
            <a:ext cx="3724274" cy="3400425"/>
          </a:xfrm>
          <a:prstGeom prst="rect">
            <a:avLst/>
          </a:prstGeom>
        </p:spPr>
      </p:pic>
      <p:pic>
        <p:nvPicPr>
          <p:cNvPr id="14262952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25981" y="2147442"/>
            <a:ext cx="6048374" cy="2847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097488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Вариант 3: каналы и фильтры</a:t>
            </a:r>
            <a:endParaRPr/>
          </a:p>
        </p:txBody>
      </p:sp>
      <p:sp>
        <p:nvSpPr>
          <p:cNvPr id="153260433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B7FB791B-8F5A-7E25-D691-1D196AE228B2}" type="slidenum">
              <a:rPr lang="en-US"/>
              <a:t/>
            </a:fld>
            <a:endParaRPr/>
          </a:p>
        </p:txBody>
      </p:sp>
      <p:pic>
        <p:nvPicPr>
          <p:cNvPr id="20644753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59111" y="1558936"/>
            <a:ext cx="5667374" cy="1523999"/>
          </a:xfrm>
          <a:prstGeom prst="rect">
            <a:avLst/>
          </a:prstGeom>
        </p:spPr>
      </p:pic>
      <p:pic>
        <p:nvPicPr>
          <p:cNvPr id="6407130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35248" y="3560747"/>
            <a:ext cx="6515100" cy="2038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1210690" name="Google Shape;107;p20"/>
          <p:cNvSpPr txBox="1"/>
          <p:nvPr>
            <p:ph type="body" idx="1"/>
          </p:nvPr>
        </p:nvSpPr>
        <p:spPr bwMode="auto">
          <a:xfrm flipH="0" flipV="0">
            <a:off x="479409" y="1611311"/>
            <a:ext cx="10643167" cy="4322763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endParaRPr sz="18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Можем деалть утверждения о свойствах системы, базируясь на её структурных свойствах</a:t>
            </a:r>
            <a:endParaRPr sz="1800"/>
          </a:p>
          <a:p>
            <a:pPr marL="1290547" lvl="2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Не написав ни строчки кода и даже не выбрав язык реализации</a:t>
            </a:r>
            <a:endParaRPr sz="18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Рассуждения очень субъективны</a:t>
            </a:r>
            <a:endParaRPr sz="18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Можно вдылеить архитектурные стили - “архитектуры архитектур”</a:t>
            </a:r>
            <a:endParaRPr sz="18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Можно выделить архитектурные точни зрения и архитетурные виды</a:t>
            </a:r>
            <a:endParaRPr sz="18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Разный уровень детализации</a:t>
            </a:r>
            <a:endParaRPr sz="1800"/>
          </a:p>
        </p:txBody>
      </p:sp>
      <p:sp>
        <p:nvSpPr>
          <p:cNvPr id="1064590604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Выводы</a:t>
            </a:r>
            <a:endParaRPr/>
          </a:p>
        </p:txBody>
      </p:sp>
      <p:sp>
        <p:nvSpPr>
          <p:cNvPr id="1672354972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902B234-30E9-19DF-716F-1FE46B73D5DC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692232" name="Google Shape;107;p20"/>
          <p:cNvSpPr txBox="1"/>
          <p:nvPr>
            <p:ph type="body" idx="1"/>
          </p:nvPr>
        </p:nvSpPr>
        <p:spPr bwMode="auto">
          <a:xfrm flipH="0" flipV="0">
            <a:off x="677331" y="1460499"/>
            <a:ext cx="10643167" cy="4895849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0000"/>
              </a:lnSpc>
              <a:spcBef>
                <a:spcPts val="99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Функциональные – то, </a:t>
            </a:r>
            <a:r>
              <a:rPr sz="1800" i="1"/>
              <a:t>что </a:t>
            </a:r>
            <a:r>
              <a:rPr sz="1800"/>
              <a:t>система должна делать</a:t>
            </a:r>
            <a:endParaRPr sz="18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Нефункциональные – то, </a:t>
            </a:r>
            <a:r>
              <a:rPr sz="1800" i="1"/>
              <a:t>как </a:t>
            </a:r>
            <a:r>
              <a:rPr sz="1800"/>
              <a:t>система должна это делать</a:t>
            </a:r>
            <a:endParaRPr sz="1800"/>
          </a:p>
          <a:p>
            <a:pPr marL="1290547" lvl="2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Эффективность</a:t>
            </a:r>
            <a:endParaRPr sz="1800"/>
          </a:p>
          <a:p>
            <a:pPr marL="1290547" lvl="2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Масштабируемость</a:t>
            </a:r>
            <a:endParaRPr sz="1800"/>
          </a:p>
          <a:p>
            <a:pPr marL="1290547" lvl="2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Удобство использования</a:t>
            </a:r>
            <a:endParaRPr sz="1800"/>
          </a:p>
          <a:p>
            <a:pPr marL="1290547" lvl="2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Надёжность</a:t>
            </a:r>
            <a:endParaRPr sz="1800"/>
          </a:p>
          <a:p>
            <a:pPr marL="1290547" lvl="2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Сопровождаемость и расширяемость</a:t>
            </a:r>
            <a:endParaRPr sz="1800"/>
          </a:p>
          <a:p>
            <a:pPr marL="1290547" lvl="2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...</a:t>
            </a:r>
            <a:endParaRPr sz="1800"/>
          </a:p>
          <a:p>
            <a:pPr marL="890497" lvl="1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Ограничения</a:t>
            </a:r>
            <a:endParaRPr sz="1800"/>
          </a:p>
          <a:p>
            <a:pPr marL="1290547" lvl="2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Технические</a:t>
            </a:r>
            <a:endParaRPr sz="1800"/>
          </a:p>
          <a:p>
            <a:pPr marL="1290547" lvl="2" indent="-261848">
              <a:buClr>
                <a:srgbClr val="000000"/>
              </a:buClr>
              <a:buSzPts val="1800"/>
              <a:buFont typeface="Arial"/>
              <a:buChar char="•"/>
              <a:defRPr/>
            </a:pPr>
            <a:r>
              <a:rPr sz="1800"/>
              <a:t>Бизнес-ограничения</a:t>
            </a:r>
            <a:endParaRPr sz="1800"/>
          </a:p>
        </p:txBody>
      </p:sp>
      <p:sp>
        <p:nvSpPr>
          <p:cNvPr id="1283383070" name="Google Shape;108;p20"/>
          <p:cNvSpPr txBox="1"/>
          <p:nvPr>
            <p:ph type="title"/>
          </p:nvPr>
        </p:nvSpPr>
        <p:spPr bwMode="auto">
          <a:xfrm>
            <a:off x="677331" y="692148"/>
            <a:ext cx="10855853" cy="6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>
              <a:defRPr/>
            </a:pPr>
            <a:r>
              <a:rPr lang="ru-RU" sz="3600" b="0" i="0" u="none" strike="noStrike" cap="none" spc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Требования</a:t>
            </a:r>
            <a:endParaRPr/>
          </a:p>
        </p:txBody>
      </p:sp>
      <p:sp>
        <p:nvSpPr>
          <p:cNvPr id="982481033" name="Google Shape;109;p20"/>
          <p:cNvSpPr txBox="1"/>
          <p:nvPr>
            <p:ph type="sldNum" idx="12"/>
          </p:nvPr>
        </p:nvSpPr>
        <p:spPr bwMode="auto">
          <a:xfrm>
            <a:off x="5892798" y="6172200"/>
            <a:ext cx="2844797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8" tIns="45698" rIns="45698" bIns="45698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4ECB79E-7D8D-8792-74A6-6A22F921F89C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1409264" name="Google Shape;71;p13"/>
          <p:cNvSpPr txBox="1"/>
          <p:nvPr>
            <p:ph type="title"/>
          </p:nvPr>
        </p:nvSpPr>
        <p:spPr bwMode="auto">
          <a:xfrm flipH="0" flipV="0">
            <a:off x="574596" y="1119964"/>
            <a:ext cx="6874929" cy="3842559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600" b="0" i="0" u="none" strike="noStrike" cap="none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</a:rPr>
              <a:t>Android всё ещё ООП</a:t>
            </a:r>
            <a:endParaRPr sz="6600"/>
          </a:p>
          <a:p>
            <a:pPr>
              <a:defRPr/>
            </a:pPr>
            <a:endParaRPr/>
          </a:p>
        </p:txBody>
      </p:sp>
      <p:sp>
        <p:nvSpPr>
          <p:cNvPr id="179373006" name="Google Shape;72;p13"/>
          <p:cNvSpPr txBox="1"/>
          <p:nvPr>
            <p:ph type="sldNum" idx="12"/>
          </p:nvPr>
        </p:nvSpPr>
        <p:spPr bwMode="auto">
          <a:xfrm>
            <a:off x="5892799" y="6172200"/>
            <a:ext cx="284479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99" tIns="45699" rIns="45699" bIns="45699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5D58A65-65CE-DF20-8E1B-B4FB67FA6C2E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R7-Office/7.4.0.112</Application>
  <DocSecurity>0</DocSecurity>
  <PresentationFormat>On-screen Show (4:3)</PresentationFormat>
  <Paragraphs>0</Paragraphs>
  <Slides>47</Slides>
  <Notes>47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>Глеб Петропавлов</cp:lastModifiedBy>
  <cp:revision>11</cp:revision>
  <dcterms:modified xsi:type="dcterms:W3CDTF">2024-03-05T14:14:00Z</dcterms:modified>
  <cp:category/>
  <cp:contentStatus/>
  <cp:version/>
</cp:coreProperties>
</file>